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57" r:id="rId3"/>
    <p:sldId id="258" r:id="rId4"/>
    <p:sldId id="260" r:id="rId5"/>
    <p:sldId id="261" r:id="rId6"/>
    <p:sldId id="282" r:id="rId7"/>
    <p:sldId id="265" r:id="rId8"/>
    <p:sldId id="266" r:id="rId9"/>
    <p:sldId id="268" r:id="rId10"/>
    <p:sldId id="283" r:id="rId11"/>
    <p:sldId id="271" r:id="rId12"/>
    <p:sldId id="272" r:id="rId13"/>
    <p:sldId id="273" r:id="rId14"/>
    <p:sldId id="274" r:id="rId15"/>
    <p:sldId id="275" r:id="rId16"/>
    <p:sldId id="276" r:id="rId17"/>
    <p:sldId id="277" r:id="rId18"/>
    <p:sldId id="281" r:id="rId19"/>
    <p:sldId id="278" r:id="rId20"/>
    <p:sldId id="279" r:id="rId21"/>
    <p:sldId id="280" r:id="rId22"/>
    <p:sldId id="284" r:id="rId23"/>
    <p:sldId id="285" r:id="rId24"/>
    <p:sldId id="287" r:id="rId25"/>
    <p:sldId id="288" r:id="rId26"/>
    <p:sldId id="290" r:id="rId27"/>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1A5D82-578D-431C-95F0-B143E0FF076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798CD5B2-3C68-46C0-8BCC-4121705E10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4D2042E4-36D5-4DF0-AB3E-1497D948817C}"/>
              </a:ext>
            </a:extLst>
          </p:cNvPr>
          <p:cNvSpPr>
            <a:spLocks noGrp="1"/>
          </p:cNvSpPr>
          <p:nvPr>
            <p:ph type="dt" sz="half" idx="10"/>
          </p:nvPr>
        </p:nvSpPr>
        <p:spPr/>
        <p:txBody>
          <a:bodyPr/>
          <a:lstStyle/>
          <a:p>
            <a:fld id="{0149C242-FE06-4A29-8D69-0ABA2FF2F07A}" type="datetimeFigureOut">
              <a:rPr lang="es-AR" smtClean="0"/>
              <a:t>28/10/2021</a:t>
            </a:fld>
            <a:endParaRPr lang="es-AR"/>
          </a:p>
        </p:txBody>
      </p:sp>
      <p:sp>
        <p:nvSpPr>
          <p:cNvPr id="5" name="Marcador de pie de página 4">
            <a:extLst>
              <a:ext uri="{FF2B5EF4-FFF2-40B4-BE49-F238E27FC236}">
                <a16:creationId xmlns:a16="http://schemas.microsoft.com/office/drawing/2014/main" id="{27A41237-C0F1-4709-B9EC-0ECDE2DAEC31}"/>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5DB48480-AE3A-497B-B5CF-F23464E14B2D}"/>
              </a:ext>
            </a:extLst>
          </p:cNvPr>
          <p:cNvSpPr>
            <a:spLocks noGrp="1"/>
          </p:cNvSpPr>
          <p:nvPr>
            <p:ph type="sldNum" sz="quarter" idx="12"/>
          </p:nvPr>
        </p:nvSpPr>
        <p:spPr/>
        <p:txBody>
          <a:bodyPr/>
          <a:lstStyle/>
          <a:p>
            <a:fld id="{2294D6AC-EA44-4410-9526-E6E12CCC8B0F}" type="slidenum">
              <a:rPr lang="es-AR" smtClean="0"/>
              <a:t>‹Nº›</a:t>
            </a:fld>
            <a:endParaRPr lang="es-AR"/>
          </a:p>
        </p:txBody>
      </p:sp>
    </p:spTree>
    <p:extLst>
      <p:ext uri="{BB962C8B-B14F-4D97-AF65-F5344CB8AC3E}">
        <p14:creationId xmlns:p14="http://schemas.microsoft.com/office/powerpoint/2010/main" val="2031797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45BFA3-BFC2-4682-92EE-5ECFBA87E089}"/>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ADE684F3-9319-4E9D-BD48-01CCCD12989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9DE7259A-E2D7-4BF9-AFC6-F521DF45B922}"/>
              </a:ext>
            </a:extLst>
          </p:cNvPr>
          <p:cNvSpPr>
            <a:spLocks noGrp="1"/>
          </p:cNvSpPr>
          <p:nvPr>
            <p:ph type="dt" sz="half" idx="10"/>
          </p:nvPr>
        </p:nvSpPr>
        <p:spPr/>
        <p:txBody>
          <a:bodyPr/>
          <a:lstStyle/>
          <a:p>
            <a:fld id="{0149C242-FE06-4A29-8D69-0ABA2FF2F07A}" type="datetimeFigureOut">
              <a:rPr lang="es-AR" smtClean="0"/>
              <a:t>28/10/2021</a:t>
            </a:fld>
            <a:endParaRPr lang="es-AR"/>
          </a:p>
        </p:txBody>
      </p:sp>
      <p:sp>
        <p:nvSpPr>
          <p:cNvPr id="5" name="Marcador de pie de página 4">
            <a:extLst>
              <a:ext uri="{FF2B5EF4-FFF2-40B4-BE49-F238E27FC236}">
                <a16:creationId xmlns:a16="http://schemas.microsoft.com/office/drawing/2014/main" id="{A46BE503-66A9-4C85-A538-414C569EA55B}"/>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168EF716-8977-4BC9-BB2F-93CA54138EDD}"/>
              </a:ext>
            </a:extLst>
          </p:cNvPr>
          <p:cNvSpPr>
            <a:spLocks noGrp="1"/>
          </p:cNvSpPr>
          <p:nvPr>
            <p:ph type="sldNum" sz="quarter" idx="12"/>
          </p:nvPr>
        </p:nvSpPr>
        <p:spPr/>
        <p:txBody>
          <a:bodyPr/>
          <a:lstStyle/>
          <a:p>
            <a:fld id="{2294D6AC-EA44-4410-9526-E6E12CCC8B0F}" type="slidenum">
              <a:rPr lang="es-AR" smtClean="0"/>
              <a:t>‹Nº›</a:t>
            </a:fld>
            <a:endParaRPr lang="es-AR"/>
          </a:p>
        </p:txBody>
      </p:sp>
    </p:spTree>
    <p:extLst>
      <p:ext uri="{BB962C8B-B14F-4D97-AF65-F5344CB8AC3E}">
        <p14:creationId xmlns:p14="http://schemas.microsoft.com/office/powerpoint/2010/main" val="288939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3CD9388-BAC2-473B-9AD3-B6C0DB00206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E14EDA0B-A462-4B4D-8C11-AAF8D290483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7240B686-E401-43F4-A11E-282472EB95BD}"/>
              </a:ext>
            </a:extLst>
          </p:cNvPr>
          <p:cNvSpPr>
            <a:spLocks noGrp="1"/>
          </p:cNvSpPr>
          <p:nvPr>
            <p:ph type="dt" sz="half" idx="10"/>
          </p:nvPr>
        </p:nvSpPr>
        <p:spPr/>
        <p:txBody>
          <a:bodyPr/>
          <a:lstStyle/>
          <a:p>
            <a:fld id="{0149C242-FE06-4A29-8D69-0ABA2FF2F07A}" type="datetimeFigureOut">
              <a:rPr lang="es-AR" smtClean="0"/>
              <a:t>28/10/2021</a:t>
            </a:fld>
            <a:endParaRPr lang="es-AR"/>
          </a:p>
        </p:txBody>
      </p:sp>
      <p:sp>
        <p:nvSpPr>
          <p:cNvPr id="5" name="Marcador de pie de página 4">
            <a:extLst>
              <a:ext uri="{FF2B5EF4-FFF2-40B4-BE49-F238E27FC236}">
                <a16:creationId xmlns:a16="http://schemas.microsoft.com/office/drawing/2014/main" id="{E4D7BBAA-3EC5-4C9F-BFC0-E557236F3B3D}"/>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0CA8A8E1-EA24-4FD0-B9D8-8A6ED40BF43A}"/>
              </a:ext>
            </a:extLst>
          </p:cNvPr>
          <p:cNvSpPr>
            <a:spLocks noGrp="1"/>
          </p:cNvSpPr>
          <p:nvPr>
            <p:ph type="sldNum" sz="quarter" idx="12"/>
          </p:nvPr>
        </p:nvSpPr>
        <p:spPr/>
        <p:txBody>
          <a:bodyPr/>
          <a:lstStyle/>
          <a:p>
            <a:fld id="{2294D6AC-EA44-4410-9526-E6E12CCC8B0F}" type="slidenum">
              <a:rPr lang="es-AR" smtClean="0"/>
              <a:t>‹Nº›</a:t>
            </a:fld>
            <a:endParaRPr lang="es-AR"/>
          </a:p>
        </p:txBody>
      </p:sp>
    </p:spTree>
    <p:extLst>
      <p:ext uri="{BB962C8B-B14F-4D97-AF65-F5344CB8AC3E}">
        <p14:creationId xmlns:p14="http://schemas.microsoft.com/office/powerpoint/2010/main" val="3504144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8A7732-9A97-46E5-8DE1-3D8DBC4F08E2}"/>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F1E5EB63-09C2-430C-9682-43B2846393C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45B4FF29-CA21-4883-9DD3-49487B5355AC}"/>
              </a:ext>
            </a:extLst>
          </p:cNvPr>
          <p:cNvSpPr>
            <a:spLocks noGrp="1"/>
          </p:cNvSpPr>
          <p:nvPr>
            <p:ph type="dt" sz="half" idx="10"/>
          </p:nvPr>
        </p:nvSpPr>
        <p:spPr/>
        <p:txBody>
          <a:bodyPr/>
          <a:lstStyle/>
          <a:p>
            <a:fld id="{0149C242-FE06-4A29-8D69-0ABA2FF2F07A}" type="datetimeFigureOut">
              <a:rPr lang="es-AR" smtClean="0"/>
              <a:t>28/10/2021</a:t>
            </a:fld>
            <a:endParaRPr lang="es-AR"/>
          </a:p>
        </p:txBody>
      </p:sp>
      <p:sp>
        <p:nvSpPr>
          <p:cNvPr id="5" name="Marcador de pie de página 4">
            <a:extLst>
              <a:ext uri="{FF2B5EF4-FFF2-40B4-BE49-F238E27FC236}">
                <a16:creationId xmlns:a16="http://schemas.microsoft.com/office/drawing/2014/main" id="{3DBEAA18-54F5-45E3-BA88-DC3206E1DD80}"/>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7F590AFD-5C98-4EA5-9EBE-794BACE1BE31}"/>
              </a:ext>
            </a:extLst>
          </p:cNvPr>
          <p:cNvSpPr>
            <a:spLocks noGrp="1"/>
          </p:cNvSpPr>
          <p:nvPr>
            <p:ph type="sldNum" sz="quarter" idx="12"/>
          </p:nvPr>
        </p:nvSpPr>
        <p:spPr/>
        <p:txBody>
          <a:bodyPr/>
          <a:lstStyle/>
          <a:p>
            <a:fld id="{2294D6AC-EA44-4410-9526-E6E12CCC8B0F}" type="slidenum">
              <a:rPr lang="es-AR" smtClean="0"/>
              <a:t>‹Nº›</a:t>
            </a:fld>
            <a:endParaRPr lang="es-AR"/>
          </a:p>
        </p:txBody>
      </p:sp>
    </p:spTree>
    <p:extLst>
      <p:ext uri="{BB962C8B-B14F-4D97-AF65-F5344CB8AC3E}">
        <p14:creationId xmlns:p14="http://schemas.microsoft.com/office/powerpoint/2010/main" val="1555900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103497-1159-415D-9A62-69872CED12F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360B4AEC-94C4-4880-AC81-4AD5BE7A35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1D55D2D-AB54-411A-BEF8-8570B0ECAE35}"/>
              </a:ext>
            </a:extLst>
          </p:cNvPr>
          <p:cNvSpPr>
            <a:spLocks noGrp="1"/>
          </p:cNvSpPr>
          <p:nvPr>
            <p:ph type="dt" sz="half" idx="10"/>
          </p:nvPr>
        </p:nvSpPr>
        <p:spPr/>
        <p:txBody>
          <a:bodyPr/>
          <a:lstStyle/>
          <a:p>
            <a:fld id="{0149C242-FE06-4A29-8D69-0ABA2FF2F07A}" type="datetimeFigureOut">
              <a:rPr lang="es-AR" smtClean="0"/>
              <a:t>28/10/2021</a:t>
            </a:fld>
            <a:endParaRPr lang="es-AR"/>
          </a:p>
        </p:txBody>
      </p:sp>
      <p:sp>
        <p:nvSpPr>
          <p:cNvPr id="5" name="Marcador de pie de página 4">
            <a:extLst>
              <a:ext uri="{FF2B5EF4-FFF2-40B4-BE49-F238E27FC236}">
                <a16:creationId xmlns:a16="http://schemas.microsoft.com/office/drawing/2014/main" id="{232AA111-ECBC-4CC9-B336-077B24C85E7C}"/>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EE2632F8-C660-46E9-8EBD-8FA61CD4B534}"/>
              </a:ext>
            </a:extLst>
          </p:cNvPr>
          <p:cNvSpPr>
            <a:spLocks noGrp="1"/>
          </p:cNvSpPr>
          <p:nvPr>
            <p:ph type="sldNum" sz="quarter" idx="12"/>
          </p:nvPr>
        </p:nvSpPr>
        <p:spPr/>
        <p:txBody>
          <a:bodyPr/>
          <a:lstStyle/>
          <a:p>
            <a:fld id="{2294D6AC-EA44-4410-9526-E6E12CCC8B0F}" type="slidenum">
              <a:rPr lang="es-AR" smtClean="0"/>
              <a:t>‹Nº›</a:t>
            </a:fld>
            <a:endParaRPr lang="es-AR"/>
          </a:p>
        </p:txBody>
      </p:sp>
    </p:spTree>
    <p:extLst>
      <p:ext uri="{BB962C8B-B14F-4D97-AF65-F5344CB8AC3E}">
        <p14:creationId xmlns:p14="http://schemas.microsoft.com/office/powerpoint/2010/main" val="2370107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FCCDFC-41CB-4A9D-B13D-73FF91F0604B}"/>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336C9BED-438C-4930-B960-CAA0F64AD18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E856F437-45A5-4E6A-9C3E-1D38044D25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065875A0-2FD7-4A06-9349-17D5FF901D88}"/>
              </a:ext>
            </a:extLst>
          </p:cNvPr>
          <p:cNvSpPr>
            <a:spLocks noGrp="1"/>
          </p:cNvSpPr>
          <p:nvPr>
            <p:ph type="dt" sz="half" idx="10"/>
          </p:nvPr>
        </p:nvSpPr>
        <p:spPr/>
        <p:txBody>
          <a:bodyPr/>
          <a:lstStyle/>
          <a:p>
            <a:fld id="{0149C242-FE06-4A29-8D69-0ABA2FF2F07A}" type="datetimeFigureOut">
              <a:rPr lang="es-AR" smtClean="0"/>
              <a:t>28/10/2021</a:t>
            </a:fld>
            <a:endParaRPr lang="es-AR"/>
          </a:p>
        </p:txBody>
      </p:sp>
      <p:sp>
        <p:nvSpPr>
          <p:cNvPr id="6" name="Marcador de pie de página 5">
            <a:extLst>
              <a:ext uri="{FF2B5EF4-FFF2-40B4-BE49-F238E27FC236}">
                <a16:creationId xmlns:a16="http://schemas.microsoft.com/office/drawing/2014/main" id="{B90B4DCE-33A5-420C-A045-384E85E87CE5}"/>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3D18A4BC-9162-4CE8-BD11-7E52FCD1B651}"/>
              </a:ext>
            </a:extLst>
          </p:cNvPr>
          <p:cNvSpPr>
            <a:spLocks noGrp="1"/>
          </p:cNvSpPr>
          <p:nvPr>
            <p:ph type="sldNum" sz="quarter" idx="12"/>
          </p:nvPr>
        </p:nvSpPr>
        <p:spPr/>
        <p:txBody>
          <a:bodyPr/>
          <a:lstStyle/>
          <a:p>
            <a:fld id="{2294D6AC-EA44-4410-9526-E6E12CCC8B0F}" type="slidenum">
              <a:rPr lang="es-AR" smtClean="0"/>
              <a:t>‹Nº›</a:t>
            </a:fld>
            <a:endParaRPr lang="es-AR"/>
          </a:p>
        </p:txBody>
      </p:sp>
    </p:spTree>
    <p:extLst>
      <p:ext uri="{BB962C8B-B14F-4D97-AF65-F5344CB8AC3E}">
        <p14:creationId xmlns:p14="http://schemas.microsoft.com/office/powerpoint/2010/main" val="2025583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83F0F2-3850-474E-9F0F-E36B48E98D0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D80307A0-96AC-4039-B24D-EF8D0A9E32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8210494-09E2-4442-981F-E9BEF0EA8FF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373D2110-5198-4E8F-BCE4-3E9EDF490B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8D4CCDF-36FD-4F49-8BEC-666BAAF656F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2F23717B-6C91-4C0F-B164-7E5C5D93031F}"/>
              </a:ext>
            </a:extLst>
          </p:cNvPr>
          <p:cNvSpPr>
            <a:spLocks noGrp="1"/>
          </p:cNvSpPr>
          <p:nvPr>
            <p:ph type="dt" sz="half" idx="10"/>
          </p:nvPr>
        </p:nvSpPr>
        <p:spPr/>
        <p:txBody>
          <a:bodyPr/>
          <a:lstStyle/>
          <a:p>
            <a:fld id="{0149C242-FE06-4A29-8D69-0ABA2FF2F07A}" type="datetimeFigureOut">
              <a:rPr lang="es-AR" smtClean="0"/>
              <a:t>28/10/2021</a:t>
            </a:fld>
            <a:endParaRPr lang="es-AR"/>
          </a:p>
        </p:txBody>
      </p:sp>
      <p:sp>
        <p:nvSpPr>
          <p:cNvPr id="8" name="Marcador de pie de página 7">
            <a:extLst>
              <a:ext uri="{FF2B5EF4-FFF2-40B4-BE49-F238E27FC236}">
                <a16:creationId xmlns:a16="http://schemas.microsoft.com/office/drawing/2014/main" id="{65287492-6692-4875-B193-E767BDEFFF81}"/>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C8FC8DC1-6911-44DE-97F6-09CA61E7EB9F}"/>
              </a:ext>
            </a:extLst>
          </p:cNvPr>
          <p:cNvSpPr>
            <a:spLocks noGrp="1"/>
          </p:cNvSpPr>
          <p:nvPr>
            <p:ph type="sldNum" sz="quarter" idx="12"/>
          </p:nvPr>
        </p:nvSpPr>
        <p:spPr/>
        <p:txBody>
          <a:bodyPr/>
          <a:lstStyle/>
          <a:p>
            <a:fld id="{2294D6AC-EA44-4410-9526-E6E12CCC8B0F}" type="slidenum">
              <a:rPr lang="es-AR" smtClean="0"/>
              <a:t>‹Nº›</a:t>
            </a:fld>
            <a:endParaRPr lang="es-AR"/>
          </a:p>
        </p:txBody>
      </p:sp>
    </p:spTree>
    <p:extLst>
      <p:ext uri="{BB962C8B-B14F-4D97-AF65-F5344CB8AC3E}">
        <p14:creationId xmlns:p14="http://schemas.microsoft.com/office/powerpoint/2010/main" val="38583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EC932-77D6-406B-B5FF-3B4D7B9DAB3B}"/>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64857EB4-7D8F-4E45-815C-215690A5FA21}"/>
              </a:ext>
            </a:extLst>
          </p:cNvPr>
          <p:cNvSpPr>
            <a:spLocks noGrp="1"/>
          </p:cNvSpPr>
          <p:nvPr>
            <p:ph type="dt" sz="half" idx="10"/>
          </p:nvPr>
        </p:nvSpPr>
        <p:spPr/>
        <p:txBody>
          <a:bodyPr/>
          <a:lstStyle/>
          <a:p>
            <a:fld id="{0149C242-FE06-4A29-8D69-0ABA2FF2F07A}" type="datetimeFigureOut">
              <a:rPr lang="es-AR" smtClean="0"/>
              <a:t>28/10/2021</a:t>
            </a:fld>
            <a:endParaRPr lang="es-AR"/>
          </a:p>
        </p:txBody>
      </p:sp>
      <p:sp>
        <p:nvSpPr>
          <p:cNvPr id="4" name="Marcador de pie de página 3">
            <a:extLst>
              <a:ext uri="{FF2B5EF4-FFF2-40B4-BE49-F238E27FC236}">
                <a16:creationId xmlns:a16="http://schemas.microsoft.com/office/drawing/2014/main" id="{5DC3DDD8-8228-4EEC-9978-2B8A968D6A63}"/>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55805E0A-27FD-4858-8B96-F323C151BAB0}"/>
              </a:ext>
            </a:extLst>
          </p:cNvPr>
          <p:cNvSpPr>
            <a:spLocks noGrp="1"/>
          </p:cNvSpPr>
          <p:nvPr>
            <p:ph type="sldNum" sz="quarter" idx="12"/>
          </p:nvPr>
        </p:nvSpPr>
        <p:spPr/>
        <p:txBody>
          <a:bodyPr/>
          <a:lstStyle/>
          <a:p>
            <a:fld id="{2294D6AC-EA44-4410-9526-E6E12CCC8B0F}" type="slidenum">
              <a:rPr lang="es-AR" smtClean="0"/>
              <a:t>‹Nº›</a:t>
            </a:fld>
            <a:endParaRPr lang="es-AR"/>
          </a:p>
        </p:txBody>
      </p:sp>
    </p:spTree>
    <p:extLst>
      <p:ext uri="{BB962C8B-B14F-4D97-AF65-F5344CB8AC3E}">
        <p14:creationId xmlns:p14="http://schemas.microsoft.com/office/powerpoint/2010/main" val="1743806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F6E2C76-61E6-4F7B-BC2D-EA4D8644F791}"/>
              </a:ext>
            </a:extLst>
          </p:cNvPr>
          <p:cNvSpPr>
            <a:spLocks noGrp="1"/>
          </p:cNvSpPr>
          <p:nvPr>
            <p:ph type="dt" sz="half" idx="10"/>
          </p:nvPr>
        </p:nvSpPr>
        <p:spPr/>
        <p:txBody>
          <a:bodyPr/>
          <a:lstStyle/>
          <a:p>
            <a:fld id="{0149C242-FE06-4A29-8D69-0ABA2FF2F07A}" type="datetimeFigureOut">
              <a:rPr lang="es-AR" smtClean="0"/>
              <a:t>28/10/2021</a:t>
            </a:fld>
            <a:endParaRPr lang="es-AR"/>
          </a:p>
        </p:txBody>
      </p:sp>
      <p:sp>
        <p:nvSpPr>
          <p:cNvPr id="3" name="Marcador de pie de página 2">
            <a:extLst>
              <a:ext uri="{FF2B5EF4-FFF2-40B4-BE49-F238E27FC236}">
                <a16:creationId xmlns:a16="http://schemas.microsoft.com/office/drawing/2014/main" id="{F36BF91F-0AE8-493D-A369-C2A02C69F908}"/>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5FAF9A44-B062-47C6-9A50-D9EA949DD5DF}"/>
              </a:ext>
            </a:extLst>
          </p:cNvPr>
          <p:cNvSpPr>
            <a:spLocks noGrp="1"/>
          </p:cNvSpPr>
          <p:nvPr>
            <p:ph type="sldNum" sz="quarter" idx="12"/>
          </p:nvPr>
        </p:nvSpPr>
        <p:spPr/>
        <p:txBody>
          <a:bodyPr/>
          <a:lstStyle/>
          <a:p>
            <a:fld id="{2294D6AC-EA44-4410-9526-E6E12CCC8B0F}" type="slidenum">
              <a:rPr lang="es-AR" smtClean="0"/>
              <a:t>‹Nº›</a:t>
            </a:fld>
            <a:endParaRPr lang="es-AR"/>
          </a:p>
        </p:txBody>
      </p:sp>
    </p:spTree>
    <p:extLst>
      <p:ext uri="{BB962C8B-B14F-4D97-AF65-F5344CB8AC3E}">
        <p14:creationId xmlns:p14="http://schemas.microsoft.com/office/powerpoint/2010/main" val="313709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494F9F-992D-4894-9C63-644CE4CF256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05E3CC92-CB60-4337-8600-EB7C4F220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A3CCD8A3-D08E-4D54-9B63-54174CEE2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77D8B2-2611-4248-A0D1-E2A1699E74A5}"/>
              </a:ext>
            </a:extLst>
          </p:cNvPr>
          <p:cNvSpPr>
            <a:spLocks noGrp="1"/>
          </p:cNvSpPr>
          <p:nvPr>
            <p:ph type="dt" sz="half" idx="10"/>
          </p:nvPr>
        </p:nvSpPr>
        <p:spPr/>
        <p:txBody>
          <a:bodyPr/>
          <a:lstStyle/>
          <a:p>
            <a:fld id="{0149C242-FE06-4A29-8D69-0ABA2FF2F07A}" type="datetimeFigureOut">
              <a:rPr lang="es-AR" smtClean="0"/>
              <a:t>28/10/2021</a:t>
            </a:fld>
            <a:endParaRPr lang="es-AR"/>
          </a:p>
        </p:txBody>
      </p:sp>
      <p:sp>
        <p:nvSpPr>
          <p:cNvPr id="6" name="Marcador de pie de página 5">
            <a:extLst>
              <a:ext uri="{FF2B5EF4-FFF2-40B4-BE49-F238E27FC236}">
                <a16:creationId xmlns:a16="http://schemas.microsoft.com/office/drawing/2014/main" id="{1E3CD98A-A2D9-4789-8945-C1D75F92558B}"/>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BD7F1552-1036-453E-B5FB-38FBFD7720A3}"/>
              </a:ext>
            </a:extLst>
          </p:cNvPr>
          <p:cNvSpPr>
            <a:spLocks noGrp="1"/>
          </p:cNvSpPr>
          <p:nvPr>
            <p:ph type="sldNum" sz="quarter" idx="12"/>
          </p:nvPr>
        </p:nvSpPr>
        <p:spPr/>
        <p:txBody>
          <a:bodyPr/>
          <a:lstStyle/>
          <a:p>
            <a:fld id="{2294D6AC-EA44-4410-9526-E6E12CCC8B0F}" type="slidenum">
              <a:rPr lang="es-AR" smtClean="0"/>
              <a:t>‹Nº›</a:t>
            </a:fld>
            <a:endParaRPr lang="es-AR"/>
          </a:p>
        </p:txBody>
      </p:sp>
    </p:spTree>
    <p:extLst>
      <p:ext uri="{BB962C8B-B14F-4D97-AF65-F5344CB8AC3E}">
        <p14:creationId xmlns:p14="http://schemas.microsoft.com/office/powerpoint/2010/main" val="2104216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7308E9-3E3A-4237-B0FB-6E34A8917CA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902F8918-D1B0-4D00-AC70-14424A5713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A4F28824-2B4F-472A-B5FF-720AD71F31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E16C0BA-5960-465D-A4C4-C55DA9D988BB}"/>
              </a:ext>
            </a:extLst>
          </p:cNvPr>
          <p:cNvSpPr>
            <a:spLocks noGrp="1"/>
          </p:cNvSpPr>
          <p:nvPr>
            <p:ph type="dt" sz="half" idx="10"/>
          </p:nvPr>
        </p:nvSpPr>
        <p:spPr/>
        <p:txBody>
          <a:bodyPr/>
          <a:lstStyle/>
          <a:p>
            <a:fld id="{0149C242-FE06-4A29-8D69-0ABA2FF2F07A}" type="datetimeFigureOut">
              <a:rPr lang="es-AR" smtClean="0"/>
              <a:t>28/10/2021</a:t>
            </a:fld>
            <a:endParaRPr lang="es-AR"/>
          </a:p>
        </p:txBody>
      </p:sp>
      <p:sp>
        <p:nvSpPr>
          <p:cNvPr id="6" name="Marcador de pie de página 5">
            <a:extLst>
              <a:ext uri="{FF2B5EF4-FFF2-40B4-BE49-F238E27FC236}">
                <a16:creationId xmlns:a16="http://schemas.microsoft.com/office/drawing/2014/main" id="{0983B08A-565C-4EE3-BFD5-1B1719BA4772}"/>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9430119B-25D4-472A-AD08-8A3A827165BD}"/>
              </a:ext>
            </a:extLst>
          </p:cNvPr>
          <p:cNvSpPr>
            <a:spLocks noGrp="1"/>
          </p:cNvSpPr>
          <p:nvPr>
            <p:ph type="sldNum" sz="quarter" idx="12"/>
          </p:nvPr>
        </p:nvSpPr>
        <p:spPr/>
        <p:txBody>
          <a:bodyPr/>
          <a:lstStyle/>
          <a:p>
            <a:fld id="{2294D6AC-EA44-4410-9526-E6E12CCC8B0F}" type="slidenum">
              <a:rPr lang="es-AR" smtClean="0"/>
              <a:t>‹Nº›</a:t>
            </a:fld>
            <a:endParaRPr lang="es-AR"/>
          </a:p>
        </p:txBody>
      </p:sp>
    </p:spTree>
    <p:extLst>
      <p:ext uri="{BB962C8B-B14F-4D97-AF65-F5344CB8AC3E}">
        <p14:creationId xmlns:p14="http://schemas.microsoft.com/office/powerpoint/2010/main" val="22051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4D1F20-CEFA-406B-8C66-5EB331C420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D3B78D3B-CC65-4B54-9C3C-E3DC5524BF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4963A518-2690-47E4-BB9B-F9F1C73D5A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9C242-FE06-4A29-8D69-0ABA2FF2F07A}" type="datetimeFigureOut">
              <a:rPr lang="es-AR" smtClean="0"/>
              <a:t>28/10/2021</a:t>
            </a:fld>
            <a:endParaRPr lang="es-AR"/>
          </a:p>
        </p:txBody>
      </p:sp>
      <p:sp>
        <p:nvSpPr>
          <p:cNvPr id="5" name="Marcador de pie de página 4">
            <a:extLst>
              <a:ext uri="{FF2B5EF4-FFF2-40B4-BE49-F238E27FC236}">
                <a16:creationId xmlns:a16="http://schemas.microsoft.com/office/drawing/2014/main" id="{F55608C6-4FE5-4D90-A4BC-7F75487E8E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0C72441B-8D58-4457-99D8-C1E9E24E01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94D6AC-EA44-4410-9526-E6E12CCC8B0F}" type="slidenum">
              <a:rPr lang="es-AR" smtClean="0"/>
              <a:t>‹Nº›</a:t>
            </a:fld>
            <a:endParaRPr lang="es-AR"/>
          </a:p>
        </p:txBody>
      </p:sp>
    </p:spTree>
    <p:extLst>
      <p:ext uri="{BB962C8B-B14F-4D97-AF65-F5344CB8AC3E}">
        <p14:creationId xmlns:p14="http://schemas.microsoft.com/office/powerpoint/2010/main" val="1336915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177/0963662521998025" TargetMode="External"/><Relationship Id="rId2" Type="http://schemas.openxmlformats.org/officeDocument/2006/relationships/hyperlink" Target="https://doi.org/10.1177/0963662510383924" TargetMode="External"/><Relationship Id="rId1" Type="http://schemas.openxmlformats.org/officeDocument/2006/relationships/slideLayout" Target="../slideLayouts/slideLayout7.xml"/><Relationship Id="rId4" Type="http://schemas.openxmlformats.org/officeDocument/2006/relationships/image" Target="../media/image19.tmp"/></Relationships>
</file>

<file path=ppt/slides/_rels/slide11.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7.xml"/><Relationship Id="rId5" Type="http://schemas.openxmlformats.org/officeDocument/2006/relationships/image" Target="../media/image28.tmp"/><Relationship Id="rId4" Type="http://schemas.openxmlformats.org/officeDocument/2006/relationships/image" Target="../media/image27.tmp"/></Relationships>
</file>

<file path=ppt/slides/_rels/slide16.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7.xml"/><Relationship Id="rId5" Type="http://schemas.openxmlformats.org/officeDocument/2006/relationships/image" Target="../media/image32.tmp"/><Relationship Id="rId4" Type="http://schemas.openxmlformats.org/officeDocument/2006/relationships/image" Target="../media/image31.tmp"/></Relationships>
</file>

<file path=ppt/slides/_rels/slide17.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image" Target="../media/image33.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image" Target="../media/image3.tmp"/><Relationship Id="rId1" Type="http://schemas.openxmlformats.org/officeDocument/2006/relationships/slideLayout" Target="../slideLayouts/slideLayout7.xml"/><Relationship Id="rId4" Type="http://schemas.openxmlformats.org/officeDocument/2006/relationships/image" Target="../media/image4.tmp"/></Relationships>
</file>

<file path=ppt/slides/_rels/slide19.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image" Target="../media/image37.tmp"/><Relationship Id="rId1" Type="http://schemas.openxmlformats.org/officeDocument/2006/relationships/slideLayout" Target="../slideLayouts/slideLayout7.xml"/><Relationship Id="rId4" Type="http://schemas.openxmlformats.org/officeDocument/2006/relationships/image" Target="../media/image39.tmp"/></Relationships>
</file>

<file path=ppt/slides/_rels/slide21.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image" Target="../media/image40.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image" Target="../media/image42.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image" Target="../media/image44.tmp"/><Relationship Id="rId1" Type="http://schemas.openxmlformats.org/officeDocument/2006/relationships/slideLayout" Target="../slideLayouts/slideLayout7.xml"/><Relationship Id="rId4" Type="http://schemas.openxmlformats.org/officeDocument/2006/relationships/image" Target="../media/image46.tmp"/></Relationships>
</file>

<file path=ppt/slides/_rels/slide24.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image" Target="../media/image20.tmp"/><Relationship Id="rId1" Type="http://schemas.openxmlformats.org/officeDocument/2006/relationships/slideLayout" Target="../slideLayouts/slideLayout7.xml"/><Relationship Id="rId4" Type="http://schemas.openxmlformats.org/officeDocument/2006/relationships/image" Target="../media/image48.tmp"/></Relationships>
</file>

<file path=ppt/slides/_rels/slide25.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image" Target="../media/image49.tmp"/><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7.xml"/><Relationship Id="rId4" Type="http://schemas.openxmlformats.org/officeDocument/2006/relationships/image" Target="../media/image7.tmp"/></Relationships>
</file>

<file path=ppt/slides/_rels/slide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7.xml"/><Relationship Id="rId4" Type="http://schemas.openxmlformats.org/officeDocument/2006/relationships/image" Target="../media/image10.tmp"/></Relationships>
</file>

<file path=ppt/slides/_rels/slide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7.xml"/><Relationship Id="rId4" Type="http://schemas.openxmlformats.org/officeDocument/2006/relationships/image" Target="../media/image13.tmp"/></Relationships>
</file>

<file path=ppt/slides/_rels/slide7.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7.xml"/><Relationship Id="rId4" Type="http://schemas.openxmlformats.org/officeDocument/2006/relationships/image" Target="../media/image2.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nterfaz de usuario gráfica, Sitio web&#10;&#10;Descripción generada automáticamente">
            <a:extLst>
              <a:ext uri="{FF2B5EF4-FFF2-40B4-BE49-F238E27FC236}">
                <a16:creationId xmlns:a16="http://schemas.microsoft.com/office/drawing/2014/main" id="{956E7BB8-0B12-419E-853D-A8B9D1C287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342"/>
            <a:ext cx="12192000" cy="5976471"/>
          </a:xfrm>
          <a:prstGeom prst="rect">
            <a:avLst/>
          </a:prstGeom>
        </p:spPr>
      </p:pic>
    </p:spTree>
    <p:extLst>
      <p:ext uri="{BB962C8B-B14F-4D97-AF65-F5344CB8AC3E}">
        <p14:creationId xmlns:p14="http://schemas.microsoft.com/office/powerpoint/2010/main" val="2073657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91F45A4-77C1-409B-B1F9-255FB91FE2A9}"/>
              </a:ext>
            </a:extLst>
          </p:cNvPr>
          <p:cNvSpPr txBox="1"/>
          <p:nvPr/>
        </p:nvSpPr>
        <p:spPr>
          <a:xfrm>
            <a:off x="80889" y="167413"/>
            <a:ext cx="12051715" cy="6232475"/>
          </a:xfrm>
          <a:prstGeom prst="rect">
            <a:avLst/>
          </a:prstGeom>
          <a:noFill/>
        </p:spPr>
        <p:txBody>
          <a:bodyPr wrap="square">
            <a:spAutoFit/>
          </a:bodyPr>
          <a:lstStyle/>
          <a:p>
            <a:pPr algn="just">
              <a:spcAft>
                <a:spcPts val="600"/>
              </a:spcAft>
            </a:pPr>
            <a:r>
              <a:rPr lang="es-ES" b="0" i="0" dirty="0">
                <a:solidFill>
                  <a:srgbClr val="000000"/>
                </a:solidFill>
                <a:effectLst/>
                <a:latin typeface="robotolight"/>
              </a:rPr>
              <a:t>Con la IP habilitada y habiendo ingresado en una cuenta ya registrada, puede iniciarse la búsqueda de recursos.</a:t>
            </a:r>
          </a:p>
          <a:p>
            <a:pPr algn="just">
              <a:spcAft>
                <a:spcPts val="600"/>
              </a:spcAft>
            </a:pPr>
            <a:r>
              <a:rPr lang="es-ES" dirty="0">
                <a:solidFill>
                  <a:srgbClr val="000000"/>
                </a:solidFill>
                <a:latin typeface="robotolight"/>
              </a:rPr>
              <a:t>Hay múltiples formas de hacerlo. En este instructivo, </a:t>
            </a:r>
            <a:r>
              <a:rPr lang="es-ES" b="0" i="0" dirty="0">
                <a:solidFill>
                  <a:srgbClr val="000000"/>
                </a:solidFill>
                <a:effectLst/>
                <a:latin typeface="robotolight"/>
              </a:rPr>
              <a:t>trabajaremos con la situación más usual, que es cuando contamos con la referencia bibliográfica del recurso al que deseamos acceder, que suele ser un artículo de una revista que no es de acceso abierto.</a:t>
            </a:r>
          </a:p>
          <a:p>
            <a:pPr algn="just">
              <a:spcAft>
                <a:spcPts val="600"/>
              </a:spcAft>
            </a:pPr>
            <a:endParaRPr lang="es-ES" sz="300" b="0" i="0" dirty="0">
              <a:solidFill>
                <a:srgbClr val="000000"/>
              </a:solidFill>
              <a:effectLst/>
              <a:latin typeface="robotolight"/>
            </a:endParaRPr>
          </a:p>
          <a:p>
            <a:pPr algn="just">
              <a:spcAft>
                <a:spcPts val="600"/>
              </a:spcAft>
            </a:pPr>
            <a:r>
              <a:rPr lang="es-ES" b="0" i="0" dirty="0">
                <a:solidFill>
                  <a:srgbClr val="000000"/>
                </a:solidFill>
                <a:effectLst/>
                <a:latin typeface="robotolight"/>
              </a:rPr>
              <a:t>Utilizaremos dos ejemplos:</a:t>
            </a:r>
          </a:p>
          <a:p>
            <a:pPr algn="just">
              <a:spcAft>
                <a:spcPts val="600"/>
              </a:spcAft>
            </a:pPr>
            <a:endParaRPr lang="es-ES" sz="400" dirty="0">
              <a:solidFill>
                <a:srgbClr val="000000"/>
              </a:solidFill>
              <a:latin typeface="robotolight"/>
            </a:endParaRPr>
          </a:p>
          <a:p>
            <a:pPr algn="just"/>
            <a:r>
              <a:rPr lang="es-AR" sz="1400" i="1" dirty="0">
                <a:solidFill>
                  <a:srgbClr val="222222"/>
                </a:solidFill>
                <a:effectLst/>
                <a:latin typeface="Calibri" panose="020F0502020204030204" pitchFamily="34" charset="0"/>
                <a:ea typeface="Calibri" panose="020F0502020204030204" pitchFamily="34" charset="0"/>
              </a:rPr>
              <a:t>Pablo Kreimer, Luciano Levin, Pablo Jensen</a:t>
            </a:r>
          </a:p>
          <a:p>
            <a:pPr algn="just"/>
            <a:r>
              <a:rPr lang="es-AR" sz="1400" i="1" dirty="0">
                <a:solidFill>
                  <a:srgbClr val="222222"/>
                </a:solidFill>
                <a:effectLst/>
                <a:latin typeface="Calibri" panose="020F0502020204030204" pitchFamily="34" charset="0"/>
                <a:ea typeface="Calibri" panose="020F0502020204030204" pitchFamily="34" charset="0"/>
              </a:rPr>
              <a:t>Popularization by Argentine researchers: the activities and motivations of CONICET scientists. </a:t>
            </a:r>
          </a:p>
          <a:p>
            <a:pPr algn="just"/>
            <a:r>
              <a:rPr lang="es-AR" sz="1400" i="1" dirty="0">
                <a:solidFill>
                  <a:srgbClr val="222222"/>
                </a:solidFill>
                <a:effectLst/>
                <a:latin typeface="Calibri" panose="020F0502020204030204" pitchFamily="34" charset="0"/>
                <a:ea typeface="Calibri" panose="020F0502020204030204" pitchFamily="34" charset="0"/>
              </a:rPr>
              <a:t>Public Understanding of Science  (2011)  vol 20 n° 1, pp. 37-47</a:t>
            </a:r>
          </a:p>
          <a:p>
            <a:pPr algn="just"/>
            <a:r>
              <a:rPr lang="es-AR" sz="1400" i="1" dirty="0">
                <a:solidFill>
                  <a:srgbClr val="222222"/>
                </a:solidFill>
                <a:effectLst/>
                <a:latin typeface="Calibri" panose="020F0502020204030204" pitchFamily="34" charset="0"/>
                <a:ea typeface="Calibri" panose="020F0502020204030204" pitchFamily="34" charset="0"/>
                <a:hlinkClick r:id="rId2"/>
              </a:rPr>
              <a:t>https://doi.org/10.1177/0963662510383924</a:t>
            </a:r>
            <a:endParaRPr lang="es-AR" sz="1400" i="1" dirty="0">
              <a:solidFill>
                <a:srgbClr val="222222"/>
              </a:solidFill>
              <a:effectLst/>
              <a:latin typeface="Calibri" panose="020F0502020204030204" pitchFamily="34" charset="0"/>
              <a:ea typeface="Calibri" panose="020F0502020204030204" pitchFamily="34" charset="0"/>
            </a:endParaRPr>
          </a:p>
          <a:p>
            <a:pPr algn="just"/>
            <a:endParaRPr lang="es-AR" sz="1400" i="1" dirty="0">
              <a:solidFill>
                <a:srgbClr val="222222"/>
              </a:solidFill>
              <a:latin typeface="Calibri" panose="020F0502020204030204" pitchFamily="34" charset="0"/>
              <a:ea typeface="Calibri" panose="020F0502020204030204" pitchFamily="34" charset="0"/>
            </a:endParaRPr>
          </a:p>
          <a:p>
            <a:pPr algn="just"/>
            <a:r>
              <a:rPr lang="es-AR" sz="1400" i="1" dirty="0">
                <a:solidFill>
                  <a:srgbClr val="222222"/>
                </a:solidFill>
                <a:effectLst/>
                <a:latin typeface="Calibri" panose="020F0502020204030204" pitchFamily="34" charset="0"/>
                <a:ea typeface="Calibri" panose="020F0502020204030204" pitchFamily="34" charset="0"/>
              </a:rPr>
              <a:t>Xizhu Xiao, Porismita Borah, Yan Su</a:t>
            </a:r>
            <a:endParaRPr lang="es-AR" sz="1400" i="1" dirty="0">
              <a:solidFill>
                <a:srgbClr val="222222"/>
              </a:solidFill>
              <a:latin typeface="Calibri" panose="020F0502020204030204" pitchFamily="34" charset="0"/>
              <a:ea typeface="Calibri" panose="020F0502020204030204" pitchFamily="34" charset="0"/>
            </a:endParaRPr>
          </a:p>
          <a:p>
            <a:pPr algn="just"/>
            <a:r>
              <a:rPr lang="es-AR" sz="1400" i="1" dirty="0">
                <a:solidFill>
                  <a:srgbClr val="222222"/>
                </a:solidFill>
                <a:effectLst/>
                <a:latin typeface="Calibri" panose="020F0502020204030204" pitchFamily="34" charset="0"/>
                <a:ea typeface="Calibri" panose="020F0502020204030204" pitchFamily="34" charset="0"/>
              </a:rPr>
              <a:t>The dangers of blind trust: Examining the interplay among social media news use, misinformation identification, and news trust on conspiracy beliefs</a:t>
            </a:r>
          </a:p>
          <a:p>
            <a:pPr algn="just"/>
            <a:r>
              <a:rPr lang="es-AR" sz="1400" i="1" dirty="0">
                <a:solidFill>
                  <a:srgbClr val="222222"/>
                </a:solidFill>
                <a:effectLst/>
                <a:latin typeface="Calibri" panose="020F0502020204030204" pitchFamily="34" charset="0"/>
                <a:ea typeface="Calibri" panose="020F0502020204030204" pitchFamily="34" charset="0"/>
              </a:rPr>
              <a:t>Public Understanding of Science (2021), vol. 30 n° 8, pp. 977-992</a:t>
            </a:r>
          </a:p>
          <a:p>
            <a:pPr algn="just"/>
            <a:r>
              <a:rPr lang="es-AR" sz="1600" i="1" dirty="0">
                <a:solidFill>
                  <a:srgbClr val="222222"/>
                </a:solidFill>
                <a:latin typeface="Calibri" panose="020F0502020204030204" pitchFamily="34" charset="0"/>
                <a:ea typeface="Calibri" panose="020F0502020204030204" pitchFamily="34" charset="0"/>
                <a:hlinkClick r:id="rId3"/>
              </a:rPr>
              <a:t>https://doi.org/10.1177/0963662521998025</a:t>
            </a:r>
            <a:endParaRPr lang="es-AR" sz="1600" i="1" dirty="0">
              <a:solidFill>
                <a:srgbClr val="222222"/>
              </a:solidFill>
              <a:latin typeface="Calibri" panose="020F0502020204030204" pitchFamily="34" charset="0"/>
              <a:ea typeface="Calibri" panose="020F0502020204030204" pitchFamily="34" charset="0"/>
            </a:endParaRPr>
          </a:p>
          <a:p>
            <a:pPr algn="just">
              <a:spcAft>
                <a:spcPts val="600"/>
              </a:spcAft>
            </a:pPr>
            <a:endParaRPr lang="es-AR" sz="400" i="1" dirty="0">
              <a:solidFill>
                <a:srgbClr val="222222"/>
              </a:solidFill>
              <a:latin typeface="Calibri" panose="020F0502020204030204" pitchFamily="34" charset="0"/>
              <a:ea typeface="Calibri" panose="020F0502020204030204" pitchFamily="34" charset="0"/>
            </a:endParaRPr>
          </a:p>
          <a:p>
            <a:pPr algn="just">
              <a:spcAft>
                <a:spcPts val="600"/>
              </a:spcAft>
            </a:pPr>
            <a:endParaRPr lang="es-AR" sz="400" i="1" dirty="0">
              <a:solidFill>
                <a:srgbClr val="222222"/>
              </a:solidFill>
              <a:latin typeface="Calibri" panose="020F0502020204030204" pitchFamily="34" charset="0"/>
              <a:ea typeface="Calibri" panose="020F0502020204030204" pitchFamily="34" charset="0"/>
            </a:endParaRPr>
          </a:p>
          <a:p>
            <a:pPr algn="just">
              <a:spcAft>
                <a:spcPts val="600"/>
              </a:spcAft>
            </a:pPr>
            <a:r>
              <a:rPr lang="es-AR" dirty="0">
                <a:solidFill>
                  <a:srgbClr val="000000"/>
                </a:solidFill>
                <a:latin typeface="robotolight"/>
              </a:rPr>
              <a:t>En estos ejemplos, contamos con un DOI (Digital Object Identifier) </a:t>
            </a:r>
          </a:p>
          <a:p>
            <a:pPr algn="just">
              <a:spcAft>
                <a:spcPts val="600"/>
              </a:spcAft>
            </a:pPr>
            <a:r>
              <a:rPr lang="es-AR" dirty="0">
                <a:solidFill>
                  <a:srgbClr val="000000"/>
                </a:solidFill>
                <a:latin typeface="robotolight"/>
              </a:rPr>
              <a:t>o identificar único de objetos digitales, que nos provee un link seguro y </a:t>
            </a:r>
          </a:p>
          <a:p>
            <a:pPr algn="just">
              <a:spcAft>
                <a:spcPts val="600"/>
              </a:spcAft>
            </a:pPr>
            <a:r>
              <a:rPr lang="es-AR" dirty="0">
                <a:solidFill>
                  <a:srgbClr val="000000"/>
                </a:solidFill>
                <a:latin typeface="robotolight"/>
              </a:rPr>
              <a:t>persistente para acceder al recurso que buscamos.</a:t>
            </a:r>
          </a:p>
          <a:p>
            <a:pPr algn="just">
              <a:spcAft>
                <a:spcPts val="600"/>
              </a:spcAft>
            </a:pPr>
            <a:endParaRPr lang="es-ES" dirty="0">
              <a:solidFill>
                <a:srgbClr val="000000"/>
              </a:solidFill>
              <a:latin typeface="robotolight"/>
            </a:endParaRPr>
          </a:p>
          <a:p>
            <a:pPr algn="just">
              <a:spcAft>
                <a:spcPts val="600"/>
              </a:spcAft>
            </a:pPr>
            <a:r>
              <a:rPr lang="es-ES" dirty="0">
                <a:solidFill>
                  <a:srgbClr val="000000"/>
                </a:solidFill>
                <a:latin typeface="robotolight"/>
              </a:rPr>
              <a:t>A continuación se explica una primera forma de acceder a los recursos de la BE: </a:t>
            </a:r>
          </a:p>
          <a:p>
            <a:pPr algn="ctr">
              <a:spcAft>
                <a:spcPts val="600"/>
              </a:spcAft>
            </a:pPr>
            <a:r>
              <a:rPr lang="es-ES" dirty="0">
                <a:solidFill>
                  <a:srgbClr val="000000"/>
                </a:solidFill>
                <a:latin typeface="robotolight"/>
              </a:rPr>
              <a:t>			el </a:t>
            </a:r>
            <a:r>
              <a:rPr lang="es-ES" b="1" dirty="0">
                <a:solidFill>
                  <a:srgbClr val="FF0000"/>
                </a:solidFill>
                <a:latin typeface="robotolight"/>
              </a:rPr>
              <a:t>PRESTAMOS INTERBIBLIOTECARIO</a:t>
            </a:r>
            <a:endParaRPr lang="es-ES" b="1" i="0" dirty="0">
              <a:solidFill>
                <a:srgbClr val="FF0000"/>
              </a:solidFill>
              <a:effectLst/>
              <a:latin typeface="robotoregular"/>
            </a:endParaRPr>
          </a:p>
        </p:txBody>
      </p:sp>
      <p:pic>
        <p:nvPicPr>
          <p:cNvPr id="4" name="Imagen 3" descr="Sitio web&#10;&#10;Descripción generada automáticamente con confianza baja">
            <a:extLst>
              <a:ext uri="{FF2B5EF4-FFF2-40B4-BE49-F238E27FC236}">
                <a16:creationId xmlns:a16="http://schemas.microsoft.com/office/drawing/2014/main" id="{60E97CA2-9D51-41AA-97B5-BA2523A304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5111" y="3961738"/>
            <a:ext cx="3348000" cy="945485"/>
          </a:xfrm>
          <a:prstGeom prst="rect">
            <a:avLst/>
          </a:prstGeom>
          <a:ln w="57150">
            <a:solidFill>
              <a:srgbClr val="FF0000"/>
            </a:solidFill>
          </a:ln>
        </p:spPr>
      </p:pic>
      <p:cxnSp>
        <p:nvCxnSpPr>
          <p:cNvPr id="10" name="Conector recto de flecha 9">
            <a:extLst>
              <a:ext uri="{FF2B5EF4-FFF2-40B4-BE49-F238E27FC236}">
                <a16:creationId xmlns:a16="http://schemas.microsoft.com/office/drawing/2014/main" id="{C12CD504-5FC7-446D-9D1B-ACECAEA3F021}"/>
              </a:ext>
            </a:extLst>
          </p:cNvPr>
          <p:cNvCxnSpPr>
            <a:cxnSpLocks/>
          </p:cNvCxnSpPr>
          <p:nvPr/>
        </p:nvCxnSpPr>
        <p:spPr>
          <a:xfrm>
            <a:off x="7005711" y="4403188"/>
            <a:ext cx="57677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0841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454D1984-7635-42B9-A803-4D4435AD5787}"/>
              </a:ext>
            </a:extLst>
          </p:cNvPr>
          <p:cNvSpPr txBox="1"/>
          <p:nvPr/>
        </p:nvSpPr>
        <p:spPr>
          <a:xfrm>
            <a:off x="285384" y="248753"/>
            <a:ext cx="11770628" cy="369332"/>
          </a:xfrm>
          <a:prstGeom prst="rect">
            <a:avLst/>
          </a:prstGeom>
          <a:noFill/>
        </p:spPr>
        <p:txBody>
          <a:bodyPr wrap="square">
            <a:spAutoFit/>
          </a:bodyPr>
          <a:lstStyle/>
          <a:p>
            <a:pPr algn="just">
              <a:spcAft>
                <a:spcPts val="600"/>
              </a:spcAft>
            </a:pPr>
            <a:r>
              <a:rPr lang="es-ES" sz="1800" dirty="0">
                <a:solidFill>
                  <a:srgbClr val="000000"/>
                </a:solidFill>
                <a:latin typeface="robotolight"/>
              </a:rPr>
              <a:t>En la página de inicio, buscamos el botón “Servicio de préstamo”</a:t>
            </a:r>
          </a:p>
        </p:txBody>
      </p:sp>
      <p:pic>
        <p:nvPicPr>
          <p:cNvPr id="9" name="Imagen 8" descr="Interfaz de usuario gráfica, Sitio web&#10;&#10;Descripción generada automáticamente">
            <a:extLst>
              <a:ext uri="{FF2B5EF4-FFF2-40B4-BE49-F238E27FC236}">
                <a16:creationId xmlns:a16="http://schemas.microsoft.com/office/drawing/2014/main" id="{BC814492-80E6-403B-9EB3-E531E6639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377" y="1485629"/>
            <a:ext cx="7468642" cy="3886742"/>
          </a:xfrm>
          <a:prstGeom prst="rect">
            <a:avLst/>
          </a:prstGeom>
        </p:spPr>
      </p:pic>
      <p:sp>
        <p:nvSpPr>
          <p:cNvPr id="10" name="Rectángulo 9">
            <a:extLst>
              <a:ext uri="{FF2B5EF4-FFF2-40B4-BE49-F238E27FC236}">
                <a16:creationId xmlns:a16="http://schemas.microsoft.com/office/drawing/2014/main" id="{A88339B5-CFE5-4C12-B513-66B658481F23}"/>
              </a:ext>
            </a:extLst>
          </p:cNvPr>
          <p:cNvSpPr/>
          <p:nvPr/>
        </p:nvSpPr>
        <p:spPr>
          <a:xfrm>
            <a:off x="8320721" y="4248444"/>
            <a:ext cx="921755" cy="10128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344423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Texto, Aplicación, Correo electrónico&#10;&#10;Descripción generada automáticamente">
            <a:extLst>
              <a:ext uri="{FF2B5EF4-FFF2-40B4-BE49-F238E27FC236}">
                <a16:creationId xmlns:a16="http://schemas.microsoft.com/office/drawing/2014/main" id="{4BBB53A5-E810-429B-B37F-99C33D6E68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828" y="1893626"/>
            <a:ext cx="6480000" cy="3464336"/>
          </a:xfrm>
          <a:prstGeom prst="rect">
            <a:avLst/>
          </a:prstGeom>
        </p:spPr>
      </p:pic>
      <p:pic>
        <p:nvPicPr>
          <p:cNvPr id="2" name="Imagen 1" descr="Interfaz de usuario gráfica, Texto, Aplicación, Correo electrónico&#10;&#10;Descripción generada automáticamente">
            <a:extLst>
              <a:ext uri="{FF2B5EF4-FFF2-40B4-BE49-F238E27FC236}">
                <a16:creationId xmlns:a16="http://schemas.microsoft.com/office/drawing/2014/main" id="{DF565C4F-2ED8-4A35-9BA9-BABCCB134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2172" y="2809867"/>
            <a:ext cx="6480000" cy="3658775"/>
          </a:xfrm>
          <a:prstGeom prst="rect">
            <a:avLst/>
          </a:prstGeom>
        </p:spPr>
      </p:pic>
      <p:sp>
        <p:nvSpPr>
          <p:cNvPr id="5" name="CuadroTexto 4">
            <a:extLst>
              <a:ext uri="{FF2B5EF4-FFF2-40B4-BE49-F238E27FC236}">
                <a16:creationId xmlns:a16="http://schemas.microsoft.com/office/drawing/2014/main" id="{C6C7186A-F90F-4F1B-8C12-B3F05EC433F9}"/>
              </a:ext>
            </a:extLst>
          </p:cNvPr>
          <p:cNvSpPr txBox="1"/>
          <p:nvPr/>
        </p:nvSpPr>
        <p:spPr>
          <a:xfrm>
            <a:off x="379828" y="600373"/>
            <a:ext cx="9017390" cy="646331"/>
          </a:xfrm>
          <a:prstGeom prst="rect">
            <a:avLst/>
          </a:prstGeom>
          <a:noFill/>
        </p:spPr>
        <p:txBody>
          <a:bodyPr wrap="square">
            <a:spAutoFit/>
          </a:bodyPr>
          <a:lstStyle/>
          <a:p>
            <a:pPr algn="just">
              <a:spcAft>
                <a:spcPts val="600"/>
              </a:spcAft>
            </a:pPr>
            <a:r>
              <a:rPr lang="es-ES" dirty="0">
                <a:solidFill>
                  <a:srgbClr val="000000"/>
                </a:solidFill>
                <a:latin typeface="robotolight"/>
              </a:rPr>
              <a:t>La pantalla “Servicio de Préstamos Interbibliotecario” nos brindará una serie de explicaciones y luego…</a:t>
            </a:r>
            <a:endParaRPr lang="es-AR" dirty="0"/>
          </a:p>
        </p:txBody>
      </p:sp>
    </p:spTree>
    <p:extLst>
      <p:ext uri="{BB962C8B-B14F-4D97-AF65-F5344CB8AC3E}">
        <p14:creationId xmlns:p14="http://schemas.microsoft.com/office/powerpoint/2010/main" val="2885473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Texto, Aplicación, Chat o mensaje de texto&#10;&#10;Descripción generada automáticamente">
            <a:extLst>
              <a:ext uri="{FF2B5EF4-FFF2-40B4-BE49-F238E27FC236}">
                <a16:creationId xmlns:a16="http://schemas.microsoft.com/office/drawing/2014/main" id="{3FBDB4A4-8ED3-413B-83FD-9289BCBF5298}"/>
              </a:ext>
            </a:extLst>
          </p:cNvPr>
          <p:cNvPicPr>
            <a:picLocks noChangeAspect="1"/>
          </p:cNvPicPr>
          <p:nvPr/>
        </p:nvPicPr>
        <p:blipFill rotWithShape="1">
          <a:blip r:embed="rId2">
            <a:extLst>
              <a:ext uri="{28A0092B-C50C-407E-A947-70E740481C1C}">
                <a14:useLocalDpi xmlns:a14="http://schemas.microsoft.com/office/drawing/2010/main" val="0"/>
              </a:ext>
            </a:extLst>
          </a:blip>
          <a:srcRect t="5480"/>
          <a:stretch/>
        </p:blipFill>
        <p:spPr>
          <a:xfrm>
            <a:off x="1702190" y="1667810"/>
            <a:ext cx="9288000" cy="3060832"/>
          </a:xfrm>
          <a:prstGeom prst="rect">
            <a:avLst/>
          </a:prstGeom>
        </p:spPr>
      </p:pic>
      <p:sp>
        <p:nvSpPr>
          <p:cNvPr id="6" name="CuadroTexto 5">
            <a:extLst>
              <a:ext uri="{FF2B5EF4-FFF2-40B4-BE49-F238E27FC236}">
                <a16:creationId xmlns:a16="http://schemas.microsoft.com/office/drawing/2014/main" id="{1517A16A-BC9F-4068-94A6-BF15D69E2303}"/>
              </a:ext>
            </a:extLst>
          </p:cNvPr>
          <p:cNvSpPr txBox="1"/>
          <p:nvPr/>
        </p:nvSpPr>
        <p:spPr>
          <a:xfrm>
            <a:off x="472046" y="677076"/>
            <a:ext cx="7630945" cy="369332"/>
          </a:xfrm>
          <a:prstGeom prst="rect">
            <a:avLst/>
          </a:prstGeom>
          <a:noFill/>
        </p:spPr>
        <p:txBody>
          <a:bodyPr wrap="square">
            <a:spAutoFit/>
          </a:bodyPr>
          <a:lstStyle/>
          <a:p>
            <a:pPr algn="just">
              <a:spcAft>
                <a:spcPts val="600"/>
              </a:spcAft>
            </a:pPr>
            <a:r>
              <a:rPr lang="es-ES" dirty="0">
                <a:solidFill>
                  <a:srgbClr val="000000"/>
                </a:solidFill>
                <a:latin typeface="robotolight"/>
              </a:rPr>
              <a:t>… nos ofrecerá realizar una búsqueda utilizando con el DOI:</a:t>
            </a:r>
            <a:endParaRPr lang="es-AR" dirty="0"/>
          </a:p>
        </p:txBody>
      </p:sp>
    </p:spTree>
    <p:extLst>
      <p:ext uri="{BB962C8B-B14F-4D97-AF65-F5344CB8AC3E}">
        <p14:creationId xmlns:p14="http://schemas.microsoft.com/office/powerpoint/2010/main" val="2030750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nterfaz de usuario gráfica, Texto, Aplicación, Correo electrónico&#10;&#10;Descripción generada automáticamente">
            <a:extLst>
              <a:ext uri="{FF2B5EF4-FFF2-40B4-BE49-F238E27FC236}">
                <a16:creationId xmlns:a16="http://schemas.microsoft.com/office/drawing/2014/main" id="{F9167B79-A98E-4B44-8BFF-8418BF9B12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2" y="846874"/>
            <a:ext cx="6120000" cy="4250767"/>
          </a:xfrm>
          <a:prstGeom prst="rect">
            <a:avLst/>
          </a:prstGeom>
        </p:spPr>
      </p:pic>
      <p:sp>
        <p:nvSpPr>
          <p:cNvPr id="6" name="CuadroTexto 5">
            <a:extLst>
              <a:ext uri="{FF2B5EF4-FFF2-40B4-BE49-F238E27FC236}">
                <a16:creationId xmlns:a16="http://schemas.microsoft.com/office/drawing/2014/main" id="{205BCB32-C194-49AD-93C7-545D483A01CD}"/>
              </a:ext>
            </a:extLst>
          </p:cNvPr>
          <p:cNvSpPr txBox="1"/>
          <p:nvPr/>
        </p:nvSpPr>
        <p:spPr>
          <a:xfrm>
            <a:off x="150051" y="131468"/>
            <a:ext cx="10838378" cy="646331"/>
          </a:xfrm>
          <a:prstGeom prst="rect">
            <a:avLst/>
          </a:prstGeom>
          <a:noFill/>
        </p:spPr>
        <p:txBody>
          <a:bodyPr wrap="square">
            <a:spAutoFit/>
          </a:bodyPr>
          <a:lstStyle/>
          <a:p>
            <a:pPr algn="just">
              <a:spcAft>
                <a:spcPts val="600"/>
              </a:spcAft>
            </a:pPr>
            <a:r>
              <a:rPr lang="es-ES" dirty="0">
                <a:solidFill>
                  <a:srgbClr val="000000"/>
                </a:solidFill>
                <a:latin typeface="robotolight"/>
              </a:rPr>
              <a:t>Al ingresar los DOI de nuestros ejemplos (sólo la parte numérica, sin la </a:t>
            </a:r>
            <a:r>
              <a:rPr lang="es-ES" dirty="0" err="1">
                <a:solidFill>
                  <a:srgbClr val="000000"/>
                </a:solidFill>
                <a:latin typeface="robotolight"/>
              </a:rPr>
              <a:t>url</a:t>
            </a:r>
            <a:r>
              <a:rPr lang="es-ES" dirty="0">
                <a:solidFill>
                  <a:srgbClr val="000000"/>
                </a:solidFill>
                <a:latin typeface="robotolight"/>
              </a:rPr>
              <a:t>) obtendremos distintos resultados:</a:t>
            </a:r>
            <a:endParaRPr lang="es-AR" dirty="0"/>
          </a:p>
        </p:txBody>
      </p:sp>
      <p:pic>
        <p:nvPicPr>
          <p:cNvPr id="7" name="Imagen 6" descr="Interfaz de usuario gráfica, Texto, Aplicación, Correo electrónico&#10;&#10;Descripción generada automáticamente">
            <a:extLst>
              <a:ext uri="{FF2B5EF4-FFF2-40B4-BE49-F238E27FC236}">
                <a16:creationId xmlns:a16="http://schemas.microsoft.com/office/drawing/2014/main" id="{FA728B93-B0BF-4C84-8517-2EB8E8A6F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5983" y="1142291"/>
            <a:ext cx="6120000" cy="4460206"/>
          </a:xfrm>
          <a:prstGeom prst="rect">
            <a:avLst/>
          </a:prstGeom>
        </p:spPr>
      </p:pic>
      <p:sp>
        <p:nvSpPr>
          <p:cNvPr id="8" name="CuadroTexto 7">
            <a:extLst>
              <a:ext uri="{FF2B5EF4-FFF2-40B4-BE49-F238E27FC236}">
                <a16:creationId xmlns:a16="http://schemas.microsoft.com/office/drawing/2014/main" id="{4E4F4403-D9D9-441F-805E-095AB64D6447}"/>
              </a:ext>
            </a:extLst>
          </p:cNvPr>
          <p:cNvSpPr txBox="1"/>
          <p:nvPr/>
        </p:nvSpPr>
        <p:spPr>
          <a:xfrm>
            <a:off x="6291146" y="5516407"/>
            <a:ext cx="5793007" cy="1277273"/>
          </a:xfrm>
          <a:prstGeom prst="rect">
            <a:avLst/>
          </a:prstGeom>
          <a:noFill/>
        </p:spPr>
        <p:txBody>
          <a:bodyPr wrap="square">
            <a:spAutoFit/>
          </a:bodyPr>
          <a:lstStyle/>
          <a:p>
            <a:pPr algn="just">
              <a:spcAft>
                <a:spcPts val="600"/>
              </a:spcAft>
            </a:pPr>
            <a:r>
              <a:rPr lang="es-ES" dirty="0">
                <a:solidFill>
                  <a:srgbClr val="000000"/>
                </a:solidFill>
                <a:latin typeface="robotolight"/>
              </a:rPr>
              <a:t>En este caso, el recurso está disponible para la </a:t>
            </a:r>
            <a:r>
              <a:rPr lang="es-ES" b="1" dirty="0">
                <a:solidFill>
                  <a:srgbClr val="FF0000"/>
                </a:solidFill>
                <a:latin typeface="robotolight"/>
              </a:rPr>
              <a:t>DESCARGA DIRECTA</a:t>
            </a:r>
            <a:r>
              <a:rPr lang="es-ES" dirty="0">
                <a:solidFill>
                  <a:srgbClr val="000000"/>
                </a:solidFill>
                <a:latin typeface="robotolight"/>
              </a:rPr>
              <a:t>.</a:t>
            </a:r>
          </a:p>
          <a:p>
            <a:pPr algn="just">
              <a:spcAft>
                <a:spcPts val="600"/>
              </a:spcAft>
            </a:pPr>
            <a:r>
              <a:rPr lang="es-ES" dirty="0">
                <a:solidFill>
                  <a:srgbClr val="000000"/>
                </a:solidFill>
                <a:latin typeface="robotolight"/>
              </a:rPr>
              <a:t>Podemos acceder de varias formas, que explicamos a continuación.</a:t>
            </a:r>
          </a:p>
        </p:txBody>
      </p:sp>
      <p:sp>
        <p:nvSpPr>
          <p:cNvPr id="10" name="CuadroTexto 9">
            <a:extLst>
              <a:ext uri="{FF2B5EF4-FFF2-40B4-BE49-F238E27FC236}">
                <a16:creationId xmlns:a16="http://schemas.microsoft.com/office/drawing/2014/main" id="{F9F0D96B-1674-4412-ADB0-852786F4513A}"/>
              </a:ext>
            </a:extLst>
          </p:cNvPr>
          <p:cNvSpPr txBox="1"/>
          <p:nvPr/>
        </p:nvSpPr>
        <p:spPr>
          <a:xfrm>
            <a:off x="206322" y="5097641"/>
            <a:ext cx="5656778" cy="1754326"/>
          </a:xfrm>
          <a:prstGeom prst="rect">
            <a:avLst/>
          </a:prstGeom>
          <a:noFill/>
        </p:spPr>
        <p:txBody>
          <a:bodyPr wrap="square">
            <a:spAutoFit/>
          </a:bodyPr>
          <a:lstStyle/>
          <a:p>
            <a:r>
              <a:rPr lang="es-ES" dirty="0">
                <a:solidFill>
                  <a:srgbClr val="000000"/>
                </a:solidFill>
                <a:latin typeface="robotolight"/>
              </a:rPr>
              <a:t>en este caso, el recurso está disponible, pero no para la descarga directa. debemos solicitarlo vía </a:t>
            </a:r>
            <a:r>
              <a:rPr lang="es-ES" b="1" dirty="0">
                <a:solidFill>
                  <a:srgbClr val="FF0000"/>
                </a:solidFill>
                <a:latin typeface="robotolight"/>
              </a:rPr>
              <a:t>PRÉSTAMOS INTERBIBLIOTECARIO</a:t>
            </a:r>
            <a:r>
              <a:rPr lang="es-ES" dirty="0">
                <a:solidFill>
                  <a:srgbClr val="000000"/>
                </a:solidFill>
                <a:latin typeface="robotolight"/>
              </a:rPr>
              <a:t>, presionando el botón “solicitar”. El documentos llegará en un máximo de 48 </a:t>
            </a:r>
            <a:r>
              <a:rPr lang="es-ES" dirty="0" err="1">
                <a:solidFill>
                  <a:srgbClr val="000000"/>
                </a:solidFill>
                <a:latin typeface="robotolight"/>
              </a:rPr>
              <a:t>hs</a:t>
            </a:r>
            <a:r>
              <a:rPr lang="es-ES" dirty="0">
                <a:solidFill>
                  <a:srgbClr val="000000"/>
                </a:solidFill>
                <a:latin typeface="robotolight"/>
              </a:rPr>
              <a:t>. (suele llegar en unas pocas horas) a nuestro correo electrónico.</a:t>
            </a:r>
            <a:endParaRPr lang="es-AR" dirty="0"/>
          </a:p>
        </p:txBody>
      </p:sp>
      <p:sp>
        <p:nvSpPr>
          <p:cNvPr id="11" name="Rectángulo 10">
            <a:extLst>
              <a:ext uri="{FF2B5EF4-FFF2-40B4-BE49-F238E27FC236}">
                <a16:creationId xmlns:a16="http://schemas.microsoft.com/office/drawing/2014/main" id="{A94FCBCC-DFB9-4FC5-8433-38E3C52B185F}"/>
              </a:ext>
            </a:extLst>
          </p:cNvPr>
          <p:cNvSpPr/>
          <p:nvPr/>
        </p:nvSpPr>
        <p:spPr>
          <a:xfrm>
            <a:off x="129505" y="4339771"/>
            <a:ext cx="1307409" cy="7578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Rectángulo 11">
            <a:extLst>
              <a:ext uri="{FF2B5EF4-FFF2-40B4-BE49-F238E27FC236}">
                <a16:creationId xmlns:a16="http://schemas.microsoft.com/office/drawing/2014/main" id="{60964B4D-201F-45F0-AFFB-7BE5B826FB00}"/>
              </a:ext>
            </a:extLst>
          </p:cNvPr>
          <p:cNvSpPr/>
          <p:nvPr/>
        </p:nvSpPr>
        <p:spPr>
          <a:xfrm>
            <a:off x="6118554" y="4728528"/>
            <a:ext cx="5071960" cy="7578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080270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Interfaz de usuario gráfica, Texto, Aplicación, Correo electrónico&#10;&#10;Descripción generada automáticamente">
            <a:extLst>
              <a:ext uri="{FF2B5EF4-FFF2-40B4-BE49-F238E27FC236}">
                <a16:creationId xmlns:a16="http://schemas.microsoft.com/office/drawing/2014/main" id="{6C496F71-65FF-410E-AB5B-EA185E19E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27" y="1476891"/>
            <a:ext cx="4392000" cy="3200865"/>
          </a:xfrm>
          <a:prstGeom prst="rect">
            <a:avLst/>
          </a:prstGeom>
        </p:spPr>
      </p:pic>
      <p:sp>
        <p:nvSpPr>
          <p:cNvPr id="13" name="CuadroTexto 12">
            <a:extLst>
              <a:ext uri="{FF2B5EF4-FFF2-40B4-BE49-F238E27FC236}">
                <a16:creationId xmlns:a16="http://schemas.microsoft.com/office/drawing/2014/main" id="{BEAC38A5-EEF2-4E7F-9FD8-54433CEF81C6}"/>
              </a:ext>
            </a:extLst>
          </p:cNvPr>
          <p:cNvSpPr txBox="1"/>
          <p:nvPr/>
        </p:nvSpPr>
        <p:spPr>
          <a:xfrm>
            <a:off x="261027" y="287030"/>
            <a:ext cx="10092791" cy="923330"/>
          </a:xfrm>
          <a:prstGeom prst="rect">
            <a:avLst/>
          </a:prstGeom>
          <a:noFill/>
        </p:spPr>
        <p:txBody>
          <a:bodyPr wrap="square">
            <a:spAutoFit/>
          </a:bodyPr>
          <a:lstStyle/>
          <a:p>
            <a:pPr algn="just">
              <a:spcAft>
                <a:spcPts val="600"/>
              </a:spcAft>
            </a:pPr>
            <a:r>
              <a:rPr lang="es-ES" dirty="0">
                <a:solidFill>
                  <a:srgbClr val="000000"/>
                </a:solidFill>
                <a:latin typeface="robotolight"/>
              </a:rPr>
              <a:t>Una primera forma de llegar a un documento accesible por descarga directa es usando el link del nombre de la revista en el recuadro “Datos del documento”. Nos llevará al “Catálogo de publicaciones” y, desde allí podremos acceder a la revista que buscamos:</a:t>
            </a:r>
          </a:p>
        </p:txBody>
      </p:sp>
      <p:pic>
        <p:nvPicPr>
          <p:cNvPr id="19" name="Imagen 18" descr="Interfaz de usuario gráfica, Texto, Aplicación, Correo electrónico&#10;&#10;Descripción generada automáticamente">
            <a:extLst>
              <a:ext uri="{FF2B5EF4-FFF2-40B4-BE49-F238E27FC236}">
                <a16:creationId xmlns:a16="http://schemas.microsoft.com/office/drawing/2014/main" id="{FC3E5102-09FB-407D-B3EA-D5404C82CC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09" y="3238298"/>
            <a:ext cx="4320000" cy="3411978"/>
          </a:xfrm>
          <a:prstGeom prst="rect">
            <a:avLst/>
          </a:prstGeom>
          <a:effectLst>
            <a:outerShdw blurRad="50800" dist="38100" dir="2700000" algn="tl" rotWithShape="0">
              <a:prstClr val="black">
                <a:alpha val="40000"/>
              </a:prstClr>
            </a:outerShdw>
          </a:effectLst>
        </p:spPr>
      </p:pic>
      <p:pic>
        <p:nvPicPr>
          <p:cNvPr id="20" name="Imagen 19" descr="Interfaz de usuario gráfica, Sitio web&#10;&#10;Descripción generada automáticamente">
            <a:extLst>
              <a:ext uri="{FF2B5EF4-FFF2-40B4-BE49-F238E27FC236}">
                <a16:creationId xmlns:a16="http://schemas.microsoft.com/office/drawing/2014/main" id="{565435EE-AB46-4A87-A3F5-ED3C3A828E37}"/>
              </a:ext>
            </a:extLst>
          </p:cNvPr>
          <p:cNvPicPr>
            <a:picLocks noChangeAspect="1"/>
          </p:cNvPicPr>
          <p:nvPr/>
        </p:nvPicPr>
        <p:blipFill rotWithShape="1">
          <a:blip r:embed="rId4">
            <a:extLst>
              <a:ext uri="{28A0092B-C50C-407E-A947-70E740481C1C}">
                <a14:useLocalDpi xmlns:a14="http://schemas.microsoft.com/office/drawing/2010/main" val="0"/>
              </a:ext>
            </a:extLst>
          </a:blip>
          <a:srcRect l="8275" t="-1062" r="27216" b="42226"/>
          <a:stretch/>
        </p:blipFill>
        <p:spPr>
          <a:xfrm>
            <a:off x="6170973" y="1742423"/>
            <a:ext cx="5760000" cy="2497513"/>
          </a:xfrm>
          <a:prstGeom prst="rect">
            <a:avLst/>
          </a:prstGeom>
        </p:spPr>
      </p:pic>
      <p:pic>
        <p:nvPicPr>
          <p:cNvPr id="21" name="Imagen 20" descr="Imagen que contiene Texto&#10;&#10;Descripción generada automáticamente">
            <a:extLst>
              <a:ext uri="{FF2B5EF4-FFF2-40B4-BE49-F238E27FC236}">
                <a16:creationId xmlns:a16="http://schemas.microsoft.com/office/drawing/2014/main" id="{F9CE64D6-79DA-44A1-B24F-90C3C44D8A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0973" y="4677756"/>
            <a:ext cx="5760000" cy="899547"/>
          </a:xfrm>
          <a:prstGeom prst="rect">
            <a:avLst/>
          </a:prstGeom>
        </p:spPr>
      </p:pic>
      <p:sp>
        <p:nvSpPr>
          <p:cNvPr id="23" name="CuadroTexto 22">
            <a:extLst>
              <a:ext uri="{FF2B5EF4-FFF2-40B4-BE49-F238E27FC236}">
                <a16:creationId xmlns:a16="http://schemas.microsoft.com/office/drawing/2014/main" id="{6E55A824-B2F1-4F4F-AEA5-A16F86382CF6}"/>
              </a:ext>
            </a:extLst>
          </p:cNvPr>
          <p:cNvSpPr txBox="1"/>
          <p:nvPr/>
        </p:nvSpPr>
        <p:spPr>
          <a:xfrm>
            <a:off x="6513342" y="5924639"/>
            <a:ext cx="6380644" cy="646331"/>
          </a:xfrm>
          <a:prstGeom prst="rect">
            <a:avLst/>
          </a:prstGeom>
          <a:noFill/>
        </p:spPr>
        <p:txBody>
          <a:bodyPr wrap="square">
            <a:spAutoFit/>
          </a:bodyPr>
          <a:lstStyle/>
          <a:p>
            <a:r>
              <a:rPr lang="es-ES" dirty="0">
                <a:solidFill>
                  <a:srgbClr val="000000"/>
                </a:solidFill>
                <a:latin typeface="robotolight"/>
              </a:rPr>
              <a:t>En el cuadro de búsqueda de la página de la revista, volvemos a usar el DOI para encontrar el artículo</a:t>
            </a:r>
            <a:endParaRPr lang="es-AR" dirty="0"/>
          </a:p>
        </p:txBody>
      </p:sp>
      <p:sp>
        <p:nvSpPr>
          <p:cNvPr id="25" name="Rectángulo 24">
            <a:extLst>
              <a:ext uri="{FF2B5EF4-FFF2-40B4-BE49-F238E27FC236}">
                <a16:creationId xmlns:a16="http://schemas.microsoft.com/office/drawing/2014/main" id="{BC7CCA8B-A69A-4D06-9F61-8A3B6621D938}"/>
              </a:ext>
            </a:extLst>
          </p:cNvPr>
          <p:cNvSpPr/>
          <p:nvPr/>
        </p:nvSpPr>
        <p:spPr>
          <a:xfrm>
            <a:off x="1406762" y="2741930"/>
            <a:ext cx="1162267" cy="1609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26" name="Conector recto de flecha 25">
            <a:extLst>
              <a:ext uri="{FF2B5EF4-FFF2-40B4-BE49-F238E27FC236}">
                <a16:creationId xmlns:a16="http://schemas.microsoft.com/office/drawing/2014/main" id="{086F72B8-9FAB-44BF-ACD5-68B62E1B7FB3}"/>
              </a:ext>
            </a:extLst>
          </p:cNvPr>
          <p:cNvCxnSpPr>
            <a:cxnSpLocks/>
          </p:cNvCxnSpPr>
          <p:nvPr/>
        </p:nvCxnSpPr>
        <p:spPr>
          <a:xfrm>
            <a:off x="2404216" y="2956884"/>
            <a:ext cx="0" cy="3095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ángulo 27">
            <a:extLst>
              <a:ext uri="{FF2B5EF4-FFF2-40B4-BE49-F238E27FC236}">
                <a16:creationId xmlns:a16="http://schemas.microsoft.com/office/drawing/2014/main" id="{9CAF8B7D-C6F1-4179-93A4-0AAF09E16382}"/>
              </a:ext>
            </a:extLst>
          </p:cNvPr>
          <p:cNvSpPr/>
          <p:nvPr/>
        </p:nvSpPr>
        <p:spPr>
          <a:xfrm>
            <a:off x="951649" y="5633576"/>
            <a:ext cx="975625" cy="4999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29" name="Conector recto de flecha 28">
            <a:extLst>
              <a:ext uri="{FF2B5EF4-FFF2-40B4-BE49-F238E27FC236}">
                <a16:creationId xmlns:a16="http://schemas.microsoft.com/office/drawing/2014/main" id="{44533C4E-53A8-4FCC-BA1F-45AA7D8BCE3C}"/>
              </a:ext>
            </a:extLst>
          </p:cNvPr>
          <p:cNvCxnSpPr>
            <a:cxnSpLocks/>
          </p:cNvCxnSpPr>
          <p:nvPr/>
        </p:nvCxnSpPr>
        <p:spPr>
          <a:xfrm flipV="1">
            <a:off x="2025748" y="4167895"/>
            <a:ext cx="4070252" cy="17567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139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a:extLst>
              <a:ext uri="{FF2B5EF4-FFF2-40B4-BE49-F238E27FC236}">
                <a16:creationId xmlns:a16="http://schemas.microsoft.com/office/drawing/2014/main" id="{9526BA70-722D-49EA-B809-326CD446986E}"/>
              </a:ext>
            </a:extLst>
          </p:cNvPr>
          <p:cNvSpPr txBox="1"/>
          <p:nvPr/>
        </p:nvSpPr>
        <p:spPr>
          <a:xfrm>
            <a:off x="256719" y="414249"/>
            <a:ext cx="5370358" cy="1477328"/>
          </a:xfrm>
          <a:prstGeom prst="rect">
            <a:avLst/>
          </a:prstGeom>
          <a:noFill/>
        </p:spPr>
        <p:txBody>
          <a:bodyPr wrap="square">
            <a:spAutoFit/>
          </a:bodyPr>
          <a:lstStyle/>
          <a:p>
            <a:pPr algn="just">
              <a:spcAft>
                <a:spcPts val="600"/>
              </a:spcAft>
            </a:pPr>
            <a:r>
              <a:rPr lang="es-ES" dirty="0">
                <a:solidFill>
                  <a:srgbClr val="000000"/>
                </a:solidFill>
                <a:latin typeface="robotolight"/>
              </a:rPr>
              <a:t>Una forma alternativa de llegar a un documento accesible por descarga directa es ir a la pantalla de inicio, cliquear en el botón “Recursos suscriptos” y en esta pantalla buscar la Base de datos en la que esta la revista:</a:t>
            </a:r>
          </a:p>
        </p:txBody>
      </p:sp>
      <p:pic>
        <p:nvPicPr>
          <p:cNvPr id="18" name="Imagen 17" descr="Interfaz de usuario gráfica, Sitio web&#10;&#10;Descripción generada automáticamente">
            <a:extLst>
              <a:ext uri="{FF2B5EF4-FFF2-40B4-BE49-F238E27FC236}">
                <a16:creationId xmlns:a16="http://schemas.microsoft.com/office/drawing/2014/main" id="{58BBEBDB-A6E3-4694-87E3-B12F116C53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40" y="2194964"/>
            <a:ext cx="4680000" cy="2482538"/>
          </a:xfrm>
          <a:prstGeom prst="rect">
            <a:avLst/>
          </a:prstGeom>
        </p:spPr>
      </p:pic>
      <p:pic>
        <p:nvPicPr>
          <p:cNvPr id="13" name="Imagen 12" descr="Interfaz de usuario gráfica, Sitio web&#10;&#10;Descripción generada automáticamente">
            <a:extLst>
              <a:ext uri="{FF2B5EF4-FFF2-40B4-BE49-F238E27FC236}">
                <a16:creationId xmlns:a16="http://schemas.microsoft.com/office/drawing/2014/main" id="{DEA7D647-2AF5-4454-A949-64BC34154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940" y="3436233"/>
            <a:ext cx="4680000" cy="3123759"/>
          </a:xfrm>
          <a:prstGeom prst="rect">
            <a:avLst/>
          </a:prstGeom>
          <a:effectLst>
            <a:outerShdw blurRad="50800" dist="38100" dir="2700000" algn="tl" rotWithShape="0">
              <a:prstClr val="black">
                <a:alpha val="40000"/>
              </a:prstClr>
            </a:outerShdw>
          </a:effectLst>
        </p:spPr>
      </p:pic>
      <p:pic>
        <p:nvPicPr>
          <p:cNvPr id="15" name="Imagen 14" descr="Interfaz de usuario gráfica, Texto, Aplicación&#10;&#10;Descripción generada automáticamente">
            <a:extLst>
              <a:ext uri="{FF2B5EF4-FFF2-40B4-BE49-F238E27FC236}">
                <a16:creationId xmlns:a16="http://schemas.microsoft.com/office/drawing/2014/main" id="{1205556E-A6B4-4F05-B62A-AFC854DA1E0D}"/>
              </a:ext>
            </a:extLst>
          </p:cNvPr>
          <p:cNvPicPr>
            <a:picLocks noChangeAspect="1"/>
          </p:cNvPicPr>
          <p:nvPr/>
        </p:nvPicPr>
        <p:blipFill rotWithShape="1">
          <a:blip r:embed="rId4">
            <a:extLst>
              <a:ext uri="{28A0092B-C50C-407E-A947-70E740481C1C}">
                <a14:useLocalDpi xmlns:a14="http://schemas.microsoft.com/office/drawing/2010/main" val="0"/>
              </a:ext>
            </a:extLst>
          </a:blip>
          <a:srcRect l="48999" t="37047" r="-1" b="21845"/>
          <a:stretch/>
        </p:blipFill>
        <p:spPr>
          <a:xfrm>
            <a:off x="4510799" y="5563363"/>
            <a:ext cx="2386892" cy="1105710"/>
          </a:xfrm>
          <a:prstGeom prst="rect">
            <a:avLst/>
          </a:prstGeom>
          <a:effectLst>
            <a:outerShdw blurRad="50800" dist="38100" dir="2700000" algn="tl" rotWithShape="0">
              <a:prstClr val="black">
                <a:alpha val="40000"/>
              </a:prstClr>
            </a:outerShdw>
          </a:effectLst>
        </p:spPr>
      </p:pic>
      <p:pic>
        <p:nvPicPr>
          <p:cNvPr id="20" name="Imagen 19" descr="Interfaz de usuario gráfica, Texto, Aplicación, Correo electrónico&#10;&#10;Descripción generada automáticamente">
            <a:extLst>
              <a:ext uri="{FF2B5EF4-FFF2-40B4-BE49-F238E27FC236}">
                <a16:creationId xmlns:a16="http://schemas.microsoft.com/office/drawing/2014/main" id="{91339DB1-ACBF-46B6-904A-2BA7C2D36FB5}"/>
              </a:ext>
            </a:extLst>
          </p:cNvPr>
          <p:cNvPicPr>
            <a:picLocks noChangeAspect="1"/>
          </p:cNvPicPr>
          <p:nvPr/>
        </p:nvPicPr>
        <p:blipFill rotWithShape="1">
          <a:blip r:embed="rId5">
            <a:extLst>
              <a:ext uri="{28A0092B-C50C-407E-A947-70E740481C1C}">
                <a14:useLocalDpi xmlns:a14="http://schemas.microsoft.com/office/drawing/2010/main" val="0"/>
              </a:ext>
            </a:extLst>
          </a:blip>
          <a:srcRect r="17422"/>
          <a:stretch/>
        </p:blipFill>
        <p:spPr>
          <a:xfrm>
            <a:off x="7875927" y="1152913"/>
            <a:ext cx="3864628" cy="2884316"/>
          </a:xfrm>
          <a:prstGeom prst="rect">
            <a:avLst/>
          </a:prstGeom>
        </p:spPr>
      </p:pic>
      <p:sp>
        <p:nvSpPr>
          <p:cNvPr id="21" name="CuadroTexto 20">
            <a:extLst>
              <a:ext uri="{FF2B5EF4-FFF2-40B4-BE49-F238E27FC236}">
                <a16:creationId xmlns:a16="http://schemas.microsoft.com/office/drawing/2014/main" id="{0AB763B6-75E1-405B-91D9-C0851C9C1645}"/>
              </a:ext>
            </a:extLst>
          </p:cNvPr>
          <p:cNvSpPr txBox="1"/>
          <p:nvPr/>
        </p:nvSpPr>
        <p:spPr>
          <a:xfrm>
            <a:off x="7830364" y="4395103"/>
            <a:ext cx="4254079" cy="1477328"/>
          </a:xfrm>
          <a:prstGeom prst="rect">
            <a:avLst/>
          </a:prstGeom>
          <a:noFill/>
        </p:spPr>
        <p:txBody>
          <a:bodyPr wrap="square">
            <a:spAutoFit/>
          </a:bodyPr>
          <a:lstStyle/>
          <a:p>
            <a:r>
              <a:rPr lang="es-ES" dirty="0">
                <a:solidFill>
                  <a:srgbClr val="000000"/>
                </a:solidFill>
                <a:latin typeface="robotolight"/>
              </a:rPr>
              <a:t>Al cliquear en la Base de Daros, la web nos ofrece un nuevo cuadro de búsqueda en el que podemos usar nuevamente el DOI para encontrar el artículo.</a:t>
            </a:r>
            <a:endParaRPr lang="es-AR" dirty="0"/>
          </a:p>
        </p:txBody>
      </p:sp>
      <p:sp>
        <p:nvSpPr>
          <p:cNvPr id="23" name="Rectángulo 22">
            <a:extLst>
              <a:ext uri="{FF2B5EF4-FFF2-40B4-BE49-F238E27FC236}">
                <a16:creationId xmlns:a16="http://schemas.microsoft.com/office/drawing/2014/main" id="{5584687B-FB6D-4558-9386-96437D370366}"/>
              </a:ext>
            </a:extLst>
          </p:cNvPr>
          <p:cNvSpPr/>
          <p:nvPr/>
        </p:nvSpPr>
        <p:spPr>
          <a:xfrm>
            <a:off x="1392314" y="3848167"/>
            <a:ext cx="830382" cy="6394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24" name="Conector recto de flecha 23">
            <a:extLst>
              <a:ext uri="{FF2B5EF4-FFF2-40B4-BE49-F238E27FC236}">
                <a16:creationId xmlns:a16="http://schemas.microsoft.com/office/drawing/2014/main" id="{4767BC72-3E09-41EF-A4BF-6F309CF5B777}"/>
              </a:ext>
            </a:extLst>
          </p:cNvPr>
          <p:cNvCxnSpPr>
            <a:cxnSpLocks/>
          </p:cNvCxnSpPr>
          <p:nvPr/>
        </p:nvCxnSpPr>
        <p:spPr>
          <a:xfrm>
            <a:off x="1827440" y="4550863"/>
            <a:ext cx="553500" cy="12663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C12A6B3B-8568-46FF-84D0-E650DC63AECA}"/>
              </a:ext>
            </a:extLst>
          </p:cNvPr>
          <p:cNvCxnSpPr>
            <a:cxnSpLocks/>
          </p:cNvCxnSpPr>
          <p:nvPr/>
        </p:nvCxnSpPr>
        <p:spPr>
          <a:xfrm flipV="1">
            <a:off x="6564925" y="1505244"/>
            <a:ext cx="1439592" cy="436718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114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Texto, Aplicación, Correo electrónico&#10;&#10;Descripción generada automáticamente">
            <a:extLst>
              <a:ext uri="{FF2B5EF4-FFF2-40B4-BE49-F238E27FC236}">
                <a16:creationId xmlns:a16="http://schemas.microsoft.com/office/drawing/2014/main" id="{D4143931-E2D4-4970-B2C6-C721792949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92" y="1471339"/>
            <a:ext cx="5801535" cy="3915321"/>
          </a:xfrm>
          <a:prstGeom prst="rect">
            <a:avLst/>
          </a:prstGeom>
        </p:spPr>
      </p:pic>
      <p:pic>
        <p:nvPicPr>
          <p:cNvPr id="5" name="Imagen 4" descr="Texto&#10;&#10;Descripción generada automáticamente">
            <a:extLst>
              <a:ext uri="{FF2B5EF4-FFF2-40B4-BE49-F238E27FC236}">
                <a16:creationId xmlns:a16="http://schemas.microsoft.com/office/drawing/2014/main" id="{0048BA2F-B74C-403F-92FF-276460CB6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327" y="1937981"/>
            <a:ext cx="5620534" cy="4515480"/>
          </a:xfrm>
          <a:prstGeom prst="rect">
            <a:avLst/>
          </a:prstGeom>
        </p:spPr>
      </p:pic>
      <p:sp>
        <p:nvSpPr>
          <p:cNvPr id="6" name="CuadroTexto 5">
            <a:extLst>
              <a:ext uri="{FF2B5EF4-FFF2-40B4-BE49-F238E27FC236}">
                <a16:creationId xmlns:a16="http://schemas.microsoft.com/office/drawing/2014/main" id="{34741764-5941-49C6-B197-678F6A3D10BC}"/>
              </a:ext>
            </a:extLst>
          </p:cNvPr>
          <p:cNvSpPr txBox="1"/>
          <p:nvPr/>
        </p:nvSpPr>
        <p:spPr>
          <a:xfrm>
            <a:off x="270787" y="684020"/>
            <a:ext cx="9646935" cy="646331"/>
          </a:xfrm>
          <a:prstGeom prst="rect">
            <a:avLst/>
          </a:prstGeom>
          <a:noFill/>
        </p:spPr>
        <p:txBody>
          <a:bodyPr wrap="square">
            <a:spAutoFit/>
          </a:bodyPr>
          <a:lstStyle/>
          <a:p>
            <a:pPr algn="just">
              <a:spcAft>
                <a:spcPts val="600"/>
              </a:spcAft>
            </a:pPr>
            <a:r>
              <a:rPr lang="es-ES" dirty="0">
                <a:solidFill>
                  <a:srgbClr val="000000"/>
                </a:solidFill>
                <a:latin typeface="robotolight"/>
              </a:rPr>
              <a:t>Por ambas vías, entonces, llegamos al artículo buscado, que podremos descargar de manera directa en el icono de “PDF” o “HTML”:</a:t>
            </a:r>
          </a:p>
        </p:txBody>
      </p:sp>
      <p:cxnSp>
        <p:nvCxnSpPr>
          <p:cNvPr id="7" name="Conector recto de flecha 6">
            <a:extLst>
              <a:ext uri="{FF2B5EF4-FFF2-40B4-BE49-F238E27FC236}">
                <a16:creationId xmlns:a16="http://schemas.microsoft.com/office/drawing/2014/main" id="{097856ED-2A29-48A4-9A10-8304EB79DDEB}"/>
              </a:ext>
            </a:extLst>
          </p:cNvPr>
          <p:cNvCxnSpPr>
            <a:cxnSpLocks/>
          </p:cNvCxnSpPr>
          <p:nvPr/>
        </p:nvCxnSpPr>
        <p:spPr>
          <a:xfrm>
            <a:off x="1406769" y="5344456"/>
            <a:ext cx="452979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01783809-A16C-422B-BDBF-48928F4108C2}"/>
              </a:ext>
            </a:extLst>
          </p:cNvPr>
          <p:cNvSpPr/>
          <p:nvPr/>
        </p:nvSpPr>
        <p:spPr>
          <a:xfrm>
            <a:off x="900331" y="4705030"/>
            <a:ext cx="879425" cy="6394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259887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Sitio web&#10;&#10;Descripción generada automáticamente">
            <a:extLst>
              <a:ext uri="{FF2B5EF4-FFF2-40B4-BE49-F238E27FC236}">
                <a16:creationId xmlns:a16="http://schemas.microsoft.com/office/drawing/2014/main" id="{D9EA51F1-D883-40CC-8517-170E205F3DAC}"/>
              </a:ext>
            </a:extLst>
          </p:cNvPr>
          <p:cNvPicPr>
            <a:picLocks noChangeAspect="1"/>
          </p:cNvPicPr>
          <p:nvPr/>
        </p:nvPicPr>
        <p:blipFill rotWithShape="1">
          <a:blip r:embed="rId2">
            <a:extLst>
              <a:ext uri="{28A0092B-C50C-407E-A947-70E740481C1C}">
                <a14:useLocalDpi xmlns:a14="http://schemas.microsoft.com/office/drawing/2010/main" val="0"/>
              </a:ext>
            </a:extLst>
          </a:blip>
          <a:srcRect b="22048"/>
          <a:stretch/>
        </p:blipFill>
        <p:spPr>
          <a:xfrm>
            <a:off x="4167206" y="1460251"/>
            <a:ext cx="7200000" cy="2581021"/>
          </a:xfrm>
          <a:prstGeom prst="rect">
            <a:avLst/>
          </a:prstGeom>
        </p:spPr>
      </p:pic>
      <p:pic>
        <p:nvPicPr>
          <p:cNvPr id="5" name="Imagen 4" descr="Interfaz de usuario gráfica, Aplicación&#10;&#10;Descripción generada automáticamente">
            <a:extLst>
              <a:ext uri="{FF2B5EF4-FFF2-40B4-BE49-F238E27FC236}">
                <a16:creationId xmlns:a16="http://schemas.microsoft.com/office/drawing/2014/main" id="{90731567-3904-4377-8BD0-95F2CDC25978}"/>
              </a:ext>
            </a:extLst>
          </p:cNvPr>
          <p:cNvPicPr>
            <a:picLocks noChangeAspect="1"/>
          </p:cNvPicPr>
          <p:nvPr/>
        </p:nvPicPr>
        <p:blipFill rotWithShape="1">
          <a:blip r:embed="rId3">
            <a:extLst>
              <a:ext uri="{28A0092B-C50C-407E-A947-70E740481C1C}">
                <a14:useLocalDpi xmlns:a14="http://schemas.microsoft.com/office/drawing/2010/main" val="0"/>
              </a:ext>
            </a:extLst>
          </a:blip>
          <a:srcRect l="13211" t="35753" r="35402" b="25878"/>
          <a:stretch/>
        </p:blipFill>
        <p:spPr>
          <a:xfrm rot="21061743">
            <a:off x="165377" y="4419426"/>
            <a:ext cx="4968000" cy="1501881"/>
          </a:xfrm>
          <a:prstGeom prst="rect">
            <a:avLst/>
          </a:prstGeom>
        </p:spPr>
      </p:pic>
      <p:pic>
        <p:nvPicPr>
          <p:cNvPr id="4" name="Imagen 3" descr="Interfaz de usuario gráfica, Texto, Aplicación, Correo electrónico&#10;&#10;Descripción generada automáticamente">
            <a:extLst>
              <a:ext uri="{FF2B5EF4-FFF2-40B4-BE49-F238E27FC236}">
                <a16:creationId xmlns:a16="http://schemas.microsoft.com/office/drawing/2014/main" id="{AEF9C85C-D45A-4E99-A98F-4F4BA46CB8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4977" y="4129300"/>
            <a:ext cx="7200000" cy="2728700"/>
          </a:xfrm>
          <a:prstGeom prst="rect">
            <a:avLst/>
          </a:prstGeom>
        </p:spPr>
      </p:pic>
      <p:sp>
        <p:nvSpPr>
          <p:cNvPr id="6" name="CuadroTexto 5">
            <a:extLst>
              <a:ext uri="{FF2B5EF4-FFF2-40B4-BE49-F238E27FC236}">
                <a16:creationId xmlns:a16="http://schemas.microsoft.com/office/drawing/2014/main" id="{4FF5AC05-78A0-46B7-A1BA-435902F033F3}"/>
              </a:ext>
            </a:extLst>
          </p:cNvPr>
          <p:cNvSpPr txBox="1"/>
          <p:nvPr/>
        </p:nvSpPr>
        <p:spPr>
          <a:xfrm>
            <a:off x="289163" y="287030"/>
            <a:ext cx="10416351" cy="1354217"/>
          </a:xfrm>
          <a:prstGeom prst="rect">
            <a:avLst/>
          </a:prstGeom>
          <a:noFill/>
        </p:spPr>
        <p:txBody>
          <a:bodyPr wrap="square">
            <a:spAutoFit/>
          </a:bodyPr>
          <a:lstStyle/>
          <a:p>
            <a:pPr algn="just">
              <a:spcAft>
                <a:spcPts val="600"/>
              </a:spcAft>
            </a:pPr>
            <a:r>
              <a:rPr lang="es-ES" dirty="0">
                <a:solidFill>
                  <a:srgbClr val="000000"/>
                </a:solidFill>
                <a:latin typeface="robotolight"/>
              </a:rPr>
              <a:t>Ahora bien ¿por qué algunos recursos están disponibles para la descarga directa y otros no?</a:t>
            </a:r>
          </a:p>
          <a:p>
            <a:pPr algn="just">
              <a:spcAft>
                <a:spcPts val="600"/>
              </a:spcAft>
            </a:pPr>
            <a:r>
              <a:rPr lang="es-ES" dirty="0">
                <a:solidFill>
                  <a:srgbClr val="000000"/>
                </a:solidFill>
                <a:latin typeface="robotolight"/>
              </a:rPr>
              <a:t>Esto depende de la forma en que la BE habilita a la UNDAV el uso de las diferentes suscripciones. </a:t>
            </a:r>
          </a:p>
          <a:p>
            <a:pPr algn="just">
              <a:spcAft>
                <a:spcPts val="600"/>
              </a:spcAft>
            </a:pPr>
            <a:r>
              <a:rPr lang="es-ES" dirty="0">
                <a:solidFill>
                  <a:srgbClr val="000000"/>
                </a:solidFill>
                <a:latin typeface="robotolight"/>
              </a:rPr>
              <a:t>Podemos ver el detalle usando el botón “Instituciones habilitadas”, buscando a la UNDAV en el listado de instituciones:</a:t>
            </a:r>
          </a:p>
        </p:txBody>
      </p:sp>
      <p:sp>
        <p:nvSpPr>
          <p:cNvPr id="8" name="Rectángulo 7">
            <a:extLst>
              <a:ext uri="{FF2B5EF4-FFF2-40B4-BE49-F238E27FC236}">
                <a16:creationId xmlns:a16="http://schemas.microsoft.com/office/drawing/2014/main" id="{0F0DF152-E3F0-4650-AB8B-F6B1A5856065}"/>
              </a:ext>
            </a:extLst>
          </p:cNvPr>
          <p:cNvSpPr/>
          <p:nvPr/>
        </p:nvSpPr>
        <p:spPr>
          <a:xfrm>
            <a:off x="4875238" y="2843307"/>
            <a:ext cx="808110" cy="10815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169314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Aplicación&#10;&#10;Descripción generada automáticamente">
            <a:extLst>
              <a:ext uri="{FF2B5EF4-FFF2-40B4-BE49-F238E27FC236}">
                <a16:creationId xmlns:a16="http://schemas.microsoft.com/office/drawing/2014/main" id="{38F23C17-C86B-44F0-9936-7C97712E3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363" y="1085761"/>
            <a:ext cx="7725853" cy="5868219"/>
          </a:xfrm>
          <a:prstGeom prst="rect">
            <a:avLst/>
          </a:prstGeom>
        </p:spPr>
      </p:pic>
      <p:sp>
        <p:nvSpPr>
          <p:cNvPr id="4" name="CuadroTexto 3">
            <a:extLst>
              <a:ext uri="{FF2B5EF4-FFF2-40B4-BE49-F238E27FC236}">
                <a16:creationId xmlns:a16="http://schemas.microsoft.com/office/drawing/2014/main" id="{D374F84E-9CF0-4AEE-95AF-C5193EC52403}"/>
              </a:ext>
            </a:extLst>
          </p:cNvPr>
          <p:cNvSpPr txBox="1"/>
          <p:nvPr/>
        </p:nvSpPr>
        <p:spPr>
          <a:xfrm>
            <a:off x="413428" y="439430"/>
            <a:ext cx="8238204" cy="646331"/>
          </a:xfrm>
          <a:prstGeom prst="rect">
            <a:avLst/>
          </a:prstGeom>
          <a:noFill/>
        </p:spPr>
        <p:txBody>
          <a:bodyPr wrap="square">
            <a:spAutoFit/>
          </a:bodyPr>
          <a:lstStyle/>
          <a:p>
            <a:pPr algn="just">
              <a:spcAft>
                <a:spcPts val="600"/>
              </a:spcAft>
            </a:pPr>
            <a:r>
              <a:rPr lang="es-ES" dirty="0">
                <a:solidFill>
                  <a:srgbClr val="000000"/>
                </a:solidFill>
                <a:latin typeface="robotolight"/>
              </a:rPr>
              <a:t>Al cliquear en el recuadro “UNDAV” llegaremos a una pantalla que nos informa sobre el nodo UNDAV de la BE:</a:t>
            </a:r>
          </a:p>
        </p:txBody>
      </p:sp>
    </p:spTree>
    <p:extLst>
      <p:ext uri="{BB962C8B-B14F-4D97-AF65-F5344CB8AC3E}">
        <p14:creationId xmlns:p14="http://schemas.microsoft.com/office/powerpoint/2010/main" val="3252111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Sitio web&#10;&#10;Descripción generada automáticamente">
            <a:extLst>
              <a:ext uri="{FF2B5EF4-FFF2-40B4-BE49-F238E27FC236}">
                <a16:creationId xmlns:a16="http://schemas.microsoft.com/office/drawing/2014/main" id="{23F81F2E-2BF9-41D5-A69D-FE468538FE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7065" y="1406500"/>
            <a:ext cx="7200000" cy="3852724"/>
          </a:xfrm>
          <a:prstGeom prst="rect">
            <a:avLst/>
          </a:prstGeom>
        </p:spPr>
      </p:pic>
      <p:sp>
        <p:nvSpPr>
          <p:cNvPr id="6" name="CuadroTexto 5">
            <a:extLst>
              <a:ext uri="{FF2B5EF4-FFF2-40B4-BE49-F238E27FC236}">
                <a16:creationId xmlns:a16="http://schemas.microsoft.com/office/drawing/2014/main" id="{1456EBFA-E2B5-42E2-B4A9-F772AF271321}"/>
              </a:ext>
            </a:extLst>
          </p:cNvPr>
          <p:cNvSpPr txBox="1"/>
          <p:nvPr/>
        </p:nvSpPr>
        <p:spPr>
          <a:xfrm>
            <a:off x="362243" y="267727"/>
            <a:ext cx="6024490" cy="877163"/>
          </a:xfrm>
          <a:prstGeom prst="rect">
            <a:avLst/>
          </a:prstGeom>
          <a:noFill/>
        </p:spPr>
        <p:txBody>
          <a:bodyPr wrap="square">
            <a:spAutoFit/>
          </a:bodyPr>
          <a:lstStyle/>
          <a:p>
            <a:pPr algn="just">
              <a:spcAft>
                <a:spcPts val="600"/>
              </a:spcAft>
            </a:pPr>
            <a:r>
              <a:rPr lang="es-ES" sz="1700" dirty="0">
                <a:solidFill>
                  <a:srgbClr val="000000"/>
                </a:solidFill>
                <a:latin typeface="robotolight"/>
              </a:rPr>
              <a:t>Podemos definir a la BE como un portal que permite a las instituciones del sistema de ciencia y tecnología habilitadas por el MINCYT, acceder a recursos especializados.</a:t>
            </a:r>
            <a:endParaRPr lang="es-AR" dirty="0"/>
          </a:p>
        </p:txBody>
      </p:sp>
    </p:spTree>
    <p:extLst>
      <p:ext uri="{BB962C8B-B14F-4D97-AF65-F5344CB8AC3E}">
        <p14:creationId xmlns:p14="http://schemas.microsoft.com/office/powerpoint/2010/main" val="1587610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Texto, Aplicación&#10;&#10;Descripción generada automáticamente">
            <a:extLst>
              <a:ext uri="{FF2B5EF4-FFF2-40B4-BE49-F238E27FC236}">
                <a16:creationId xmlns:a16="http://schemas.microsoft.com/office/drawing/2014/main" id="{CDB29FE5-26D8-42F6-85D3-3B78742ACF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1789"/>
            <a:ext cx="6840000" cy="5134422"/>
          </a:xfrm>
          <a:prstGeom prst="rect">
            <a:avLst/>
          </a:prstGeom>
          <a:effectLst>
            <a:outerShdw blurRad="50800" dist="38100" dir="2700000" algn="tl" rotWithShape="0">
              <a:prstClr val="black">
                <a:alpha val="40000"/>
              </a:prstClr>
            </a:outerShdw>
          </a:effectLst>
        </p:spPr>
      </p:pic>
      <p:pic>
        <p:nvPicPr>
          <p:cNvPr id="5" name="Imagen 4" descr="Interfaz de usuario gráfica, Texto&#10;&#10;Descripción generada automáticamente">
            <a:extLst>
              <a:ext uri="{FF2B5EF4-FFF2-40B4-BE49-F238E27FC236}">
                <a16:creationId xmlns:a16="http://schemas.microsoft.com/office/drawing/2014/main" id="{470DDCC0-3B67-404B-AB16-A74C260F9EEF}"/>
              </a:ext>
            </a:extLst>
          </p:cNvPr>
          <p:cNvPicPr>
            <a:picLocks noChangeAspect="1"/>
          </p:cNvPicPr>
          <p:nvPr/>
        </p:nvPicPr>
        <p:blipFill rotWithShape="1">
          <a:blip r:embed="rId3">
            <a:extLst>
              <a:ext uri="{28A0092B-C50C-407E-A947-70E740481C1C}">
                <a14:useLocalDpi xmlns:a14="http://schemas.microsoft.com/office/drawing/2010/main" val="0"/>
              </a:ext>
            </a:extLst>
          </a:blip>
          <a:srcRect r="15801" b="9381"/>
          <a:stretch/>
        </p:blipFill>
        <p:spPr>
          <a:xfrm>
            <a:off x="5941257" y="189775"/>
            <a:ext cx="6096000" cy="5317728"/>
          </a:xfrm>
          <a:prstGeom prst="rect">
            <a:avLst/>
          </a:prstGeom>
          <a:effectLst>
            <a:outerShdw blurRad="50800" dist="38100" dir="2700000" algn="tl" rotWithShape="0">
              <a:prstClr val="black">
                <a:alpha val="40000"/>
              </a:prstClr>
            </a:outerShdw>
          </a:effectLst>
        </p:spPr>
      </p:pic>
      <p:sp>
        <p:nvSpPr>
          <p:cNvPr id="6" name="CuadroTexto 5">
            <a:extLst>
              <a:ext uri="{FF2B5EF4-FFF2-40B4-BE49-F238E27FC236}">
                <a16:creationId xmlns:a16="http://schemas.microsoft.com/office/drawing/2014/main" id="{609DD1B7-65CC-4D56-95A8-F024C3E12D65}"/>
              </a:ext>
            </a:extLst>
          </p:cNvPr>
          <p:cNvSpPr txBox="1"/>
          <p:nvPr/>
        </p:nvSpPr>
        <p:spPr>
          <a:xfrm>
            <a:off x="196947" y="173934"/>
            <a:ext cx="5171446" cy="646331"/>
          </a:xfrm>
          <a:prstGeom prst="rect">
            <a:avLst/>
          </a:prstGeom>
          <a:noFill/>
        </p:spPr>
        <p:txBody>
          <a:bodyPr wrap="square">
            <a:spAutoFit/>
          </a:bodyPr>
          <a:lstStyle/>
          <a:p>
            <a:pPr algn="just">
              <a:spcAft>
                <a:spcPts val="600"/>
              </a:spcAft>
            </a:pPr>
            <a:r>
              <a:rPr lang="es-ES" dirty="0">
                <a:solidFill>
                  <a:srgbClr val="000000"/>
                </a:solidFill>
                <a:latin typeface="robotolight"/>
              </a:rPr>
              <a:t>Y más abajo detalla la modalidad de acceso a los recursos:</a:t>
            </a:r>
          </a:p>
        </p:txBody>
      </p:sp>
      <p:pic>
        <p:nvPicPr>
          <p:cNvPr id="8" name="Imagen 7" descr="Interfaz de usuario gráfica, Texto, Aplicación, Correo electrónico&#10;&#10;Descripción generada automáticamente">
            <a:extLst>
              <a:ext uri="{FF2B5EF4-FFF2-40B4-BE49-F238E27FC236}">
                <a16:creationId xmlns:a16="http://schemas.microsoft.com/office/drawing/2014/main" id="{7EE6C9A6-35D0-40CF-AB28-55D662860B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0373" y="5034052"/>
            <a:ext cx="3715268" cy="962159"/>
          </a:xfrm>
          <a:prstGeom prst="rect">
            <a:avLst/>
          </a:prstGeom>
          <a:effectLst>
            <a:outerShdw blurRad="50800" dist="38100" dir="2700000" algn="tl" rotWithShape="0">
              <a:prstClr val="black">
                <a:alpha val="40000"/>
              </a:prstClr>
            </a:outerShdw>
          </a:effectLst>
        </p:spPr>
      </p:pic>
      <p:sp>
        <p:nvSpPr>
          <p:cNvPr id="9" name="CuadroTexto 8">
            <a:extLst>
              <a:ext uri="{FF2B5EF4-FFF2-40B4-BE49-F238E27FC236}">
                <a16:creationId xmlns:a16="http://schemas.microsoft.com/office/drawing/2014/main" id="{07C7EE08-A19D-441F-8C29-B58F8ECF1C59}"/>
              </a:ext>
            </a:extLst>
          </p:cNvPr>
          <p:cNvSpPr txBox="1"/>
          <p:nvPr/>
        </p:nvSpPr>
        <p:spPr>
          <a:xfrm>
            <a:off x="225083" y="6179517"/>
            <a:ext cx="11812174" cy="646331"/>
          </a:xfrm>
          <a:prstGeom prst="rect">
            <a:avLst/>
          </a:prstGeom>
          <a:noFill/>
        </p:spPr>
        <p:txBody>
          <a:bodyPr wrap="square">
            <a:spAutoFit/>
          </a:bodyPr>
          <a:lstStyle/>
          <a:p>
            <a:pPr algn="just">
              <a:spcAft>
                <a:spcPts val="600"/>
              </a:spcAft>
            </a:pPr>
            <a:r>
              <a:rPr lang="es-ES" dirty="0">
                <a:solidFill>
                  <a:srgbClr val="000000"/>
                </a:solidFill>
                <a:latin typeface="robotolight"/>
              </a:rPr>
              <a:t>Aquí vemos la causa por la que un artículo (de 2021) puede descargarse de manera directa y otro (de 2011) debemos pedirlo vía préstamo interbibliotecario</a:t>
            </a:r>
          </a:p>
        </p:txBody>
      </p:sp>
      <p:sp>
        <p:nvSpPr>
          <p:cNvPr id="10" name="Rectángulo 9">
            <a:extLst>
              <a:ext uri="{FF2B5EF4-FFF2-40B4-BE49-F238E27FC236}">
                <a16:creationId xmlns:a16="http://schemas.microsoft.com/office/drawing/2014/main" id="{88A4049B-24E1-47AE-8CDA-E889166A56FE}"/>
              </a:ext>
            </a:extLst>
          </p:cNvPr>
          <p:cNvSpPr/>
          <p:nvPr/>
        </p:nvSpPr>
        <p:spPr>
          <a:xfrm>
            <a:off x="773339" y="4543865"/>
            <a:ext cx="1575966" cy="3094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ctángulo 10">
            <a:extLst>
              <a:ext uri="{FF2B5EF4-FFF2-40B4-BE49-F238E27FC236}">
                <a16:creationId xmlns:a16="http://schemas.microsoft.com/office/drawing/2014/main" id="{831F852F-22E3-4779-B0BF-02926F240366}"/>
              </a:ext>
            </a:extLst>
          </p:cNvPr>
          <p:cNvSpPr/>
          <p:nvPr/>
        </p:nvSpPr>
        <p:spPr>
          <a:xfrm>
            <a:off x="8678781" y="5416275"/>
            <a:ext cx="1575966" cy="3094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Rectángulo 11">
            <a:extLst>
              <a:ext uri="{FF2B5EF4-FFF2-40B4-BE49-F238E27FC236}">
                <a16:creationId xmlns:a16="http://schemas.microsoft.com/office/drawing/2014/main" id="{253B328C-8D35-4B35-BE03-5004C65AB936}"/>
              </a:ext>
            </a:extLst>
          </p:cNvPr>
          <p:cNvSpPr/>
          <p:nvPr/>
        </p:nvSpPr>
        <p:spPr>
          <a:xfrm>
            <a:off x="1052348" y="2004645"/>
            <a:ext cx="1142212" cy="3094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ectángulo 12">
            <a:extLst>
              <a:ext uri="{FF2B5EF4-FFF2-40B4-BE49-F238E27FC236}">
                <a16:creationId xmlns:a16="http://schemas.microsoft.com/office/drawing/2014/main" id="{9511141C-9C1D-47F4-9866-D1996A172CFC}"/>
              </a:ext>
            </a:extLst>
          </p:cNvPr>
          <p:cNvSpPr/>
          <p:nvPr/>
        </p:nvSpPr>
        <p:spPr>
          <a:xfrm>
            <a:off x="9045529" y="189774"/>
            <a:ext cx="2067948" cy="2936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4" name="Conector recto de flecha 13">
            <a:extLst>
              <a:ext uri="{FF2B5EF4-FFF2-40B4-BE49-F238E27FC236}">
                <a16:creationId xmlns:a16="http://schemas.microsoft.com/office/drawing/2014/main" id="{6D1623E4-31BA-4E4D-B8A8-CEF2C13B5402}"/>
              </a:ext>
            </a:extLst>
          </p:cNvPr>
          <p:cNvCxnSpPr>
            <a:cxnSpLocks/>
          </p:cNvCxnSpPr>
          <p:nvPr/>
        </p:nvCxnSpPr>
        <p:spPr>
          <a:xfrm>
            <a:off x="1491175" y="2314135"/>
            <a:ext cx="0" cy="207498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3CBFE345-8AB1-4D33-98FB-2BB746D1D7CE}"/>
              </a:ext>
            </a:extLst>
          </p:cNvPr>
          <p:cNvCxnSpPr>
            <a:cxnSpLocks/>
          </p:cNvCxnSpPr>
          <p:nvPr/>
        </p:nvCxnSpPr>
        <p:spPr>
          <a:xfrm flipH="1">
            <a:off x="9537895" y="483423"/>
            <a:ext cx="1" cy="49328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467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BB3BFB7-3BFD-4E72-9B17-5A49A3A70C20}"/>
              </a:ext>
            </a:extLst>
          </p:cNvPr>
          <p:cNvSpPr txBox="1"/>
          <p:nvPr/>
        </p:nvSpPr>
        <p:spPr>
          <a:xfrm>
            <a:off x="267284" y="239149"/>
            <a:ext cx="11657432" cy="1708160"/>
          </a:xfrm>
          <a:prstGeom prst="rect">
            <a:avLst/>
          </a:prstGeom>
          <a:noFill/>
        </p:spPr>
        <p:txBody>
          <a:bodyPr wrap="square">
            <a:spAutoFit/>
          </a:bodyPr>
          <a:lstStyle/>
          <a:p>
            <a:pPr algn="just">
              <a:spcAft>
                <a:spcPts val="600"/>
              </a:spcAft>
            </a:pPr>
            <a:r>
              <a:rPr lang="es-AR" sz="1800" dirty="0">
                <a:solidFill>
                  <a:srgbClr val="000000"/>
                </a:solidFill>
                <a:latin typeface="robotolight"/>
              </a:rPr>
              <a:t>Si las referencias del artículo buscado no incluyen un DOI, podemos realizar la </a:t>
            </a:r>
            <a:r>
              <a:rPr lang="es-AR" sz="1800" b="1" dirty="0">
                <a:solidFill>
                  <a:srgbClr val="FF0000"/>
                </a:solidFill>
                <a:latin typeface="robotolight"/>
              </a:rPr>
              <a:t>búsqueda usando otros datos</a:t>
            </a:r>
            <a:r>
              <a:rPr lang="es-AR" sz="1800" dirty="0">
                <a:solidFill>
                  <a:srgbClr val="000000"/>
                </a:solidFill>
                <a:latin typeface="robotolight"/>
              </a:rPr>
              <a:t>. </a:t>
            </a:r>
          </a:p>
          <a:p>
            <a:pPr algn="just">
              <a:spcAft>
                <a:spcPts val="600"/>
              </a:spcAft>
            </a:pPr>
            <a:r>
              <a:rPr lang="es-AR" sz="1800" dirty="0">
                <a:solidFill>
                  <a:srgbClr val="000000"/>
                </a:solidFill>
                <a:latin typeface="robotolight"/>
              </a:rPr>
              <a:t>En nuestro ejemplo, lo más conveniente será utilizar el </a:t>
            </a:r>
            <a:r>
              <a:rPr lang="es-AR" sz="1800" b="1" dirty="0">
                <a:solidFill>
                  <a:srgbClr val="FF0000"/>
                </a:solidFill>
                <a:latin typeface="robotolight"/>
              </a:rPr>
              <a:t>título de la revista</a:t>
            </a:r>
            <a:r>
              <a:rPr lang="es-AR" sz="1800" dirty="0">
                <a:solidFill>
                  <a:srgbClr val="000000"/>
                </a:solidFill>
                <a:latin typeface="robotolight"/>
              </a:rPr>
              <a:t>. </a:t>
            </a:r>
          </a:p>
          <a:p>
            <a:pPr algn="just">
              <a:spcAft>
                <a:spcPts val="600"/>
              </a:spcAft>
            </a:pPr>
            <a:r>
              <a:rPr lang="es-AR" dirty="0">
                <a:solidFill>
                  <a:srgbClr val="000000"/>
                </a:solidFill>
                <a:latin typeface="robotolight"/>
              </a:rPr>
              <a:t>Consultaremos si la revista está disponible en la BE, usando la caja de búsqueda que está en la parte superior de la página de inicio:</a:t>
            </a:r>
            <a:endParaRPr lang="es-AR" sz="1800" dirty="0">
              <a:solidFill>
                <a:srgbClr val="000000"/>
              </a:solidFill>
              <a:latin typeface="robotolight"/>
            </a:endParaRPr>
          </a:p>
          <a:p>
            <a:pPr algn="just">
              <a:spcAft>
                <a:spcPts val="600"/>
              </a:spcAft>
            </a:pPr>
            <a:endParaRPr lang="es-ES" sz="1800" b="0" i="0" dirty="0">
              <a:solidFill>
                <a:srgbClr val="373A3C"/>
              </a:solidFill>
              <a:effectLst/>
              <a:latin typeface="robotoregular"/>
            </a:endParaRPr>
          </a:p>
        </p:txBody>
      </p:sp>
      <p:pic>
        <p:nvPicPr>
          <p:cNvPr id="5" name="Imagen 4" descr="Interfaz de usuario gráfica, Sitio web&#10;&#10;Descripción generada automáticamente">
            <a:extLst>
              <a:ext uri="{FF2B5EF4-FFF2-40B4-BE49-F238E27FC236}">
                <a16:creationId xmlns:a16="http://schemas.microsoft.com/office/drawing/2014/main" id="{8B791B9E-1FDB-41CF-BFE7-8FBFFDD5A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84" y="1804945"/>
            <a:ext cx="5868000" cy="3167800"/>
          </a:xfrm>
          <a:prstGeom prst="rect">
            <a:avLst/>
          </a:prstGeom>
        </p:spPr>
      </p:pic>
      <p:pic>
        <p:nvPicPr>
          <p:cNvPr id="7" name="Imagen 6" descr="Interfaz de usuario gráfica, Texto, Correo electrónico&#10;&#10;Descripción generada automáticamente">
            <a:extLst>
              <a:ext uri="{FF2B5EF4-FFF2-40B4-BE49-F238E27FC236}">
                <a16:creationId xmlns:a16="http://schemas.microsoft.com/office/drawing/2014/main" id="{FE2695CE-D793-446A-891B-CD164801E2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5461" y="1423019"/>
            <a:ext cx="5760000" cy="5434981"/>
          </a:xfrm>
          <a:prstGeom prst="rect">
            <a:avLst/>
          </a:prstGeom>
        </p:spPr>
      </p:pic>
      <p:sp>
        <p:nvSpPr>
          <p:cNvPr id="8" name="CuadroTexto 7">
            <a:extLst>
              <a:ext uri="{FF2B5EF4-FFF2-40B4-BE49-F238E27FC236}">
                <a16:creationId xmlns:a16="http://schemas.microsoft.com/office/drawing/2014/main" id="{14D7B82F-3795-40C9-B518-4016CC65AEC9}"/>
              </a:ext>
            </a:extLst>
          </p:cNvPr>
          <p:cNvSpPr txBox="1"/>
          <p:nvPr/>
        </p:nvSpPr>
        <p:spPr>
          <a:xfrm>
            <a:off x="904456" y="5310076"/>
            <a:ext cx="5002084" cy="1200329"/>
          </a:xfrm>
          <a:prstGeom prst="rect">
            <a:avLst/>
          </a:prstGeom>
          <a:noFill/>
        </p:spPr>
        <p:txBody>
          <a:bodyPr wrap="square">
            <a:spAutoFit/>
          </a:bodyPr>
          <a:lstStyle/>
          <a:p>
            <a:pPr algn="just">
              <a:spcAft>
                <a:spcPts val="600"/>
              </a:spcAft>
            </a:pPr>
            <a:r>
              <a:rPr lang="es-AR" sz="1800" dirty="0">
                <a:solidFill>
                  <a:srgbClr val="000000"/>
                </a:solidFill>
                <a:latin typeface="robotolight"/>
              </a:rPr>
              <a:t>El resultado de la búsqueda nos lleva al catálogo de publicaciones y a la base en </a:t>
            </a:r>
            <a:r>
              <a:rPr lang="es-AR" dirty="0">
                <a:solidFill>
                  <a:srgbClr val="000000"/>
                </a:solidFill>
                <a:latin typeface="robotolight"/>
              </a:rPr>
              <a:t>la que, efectivamente, está disponible la </a:t>
            </a:r>
            <a:r>
              <a:rPr lang="es-AR" sz="1800" dirty="0">
                <a:solidFill>
                  <a:srgbClr val="000000"/>
                </a:solidFill>
                <a:latin typeface="robotolight"/>
              </a:rPr>
              <a:t>revista que buscamos:</a:t>
            </a:r>
            <a:endParaRPr lang="es-ES" sz="1800" b="0" i="0" dirty="0">
              <a:solidFill>
                <a:srgbClr val="373A3C"/>
              </a:solidFill>
              <a:effectLst/>
              <a:latin typeface="robotoregular"/>
            </a:endParaRPr>
          </a:p>
        </p:txBody>
      </p:sp>
      <p:cxnSp>
        <p:nvCxnSpPr>
          <p:cNvPr id="9" name="Conector recto de flecha 8">
            <a:extLst>
              <a:ext uri="{FF2B5EF4-FFF2-40B4-BE49-F238E27FC236}">
                <a16:creationId xmlns:a16="http://schemas.microsoft.com/office/drawing/2014/main" id="{84ABFAE4-F8BA-4468-98E9-67F1BC1B4113}"/>
              </a:ext>
            </a:extLst>
          </p:cNvPr>
          <p:cNvCxnSpPr>
            <a:cxnSpLocks/>
          </p:cNvCxnSpPr>
          <p:nvPr/>
        </p:nvCxnSpPr>
        <p:spPr>
          <a:xfrm>
            <a:off x="5106574" y="2003581"/>
            <a:ext cx="1617784" cy="4301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77BD3463-032C-4183-951A-05FEDE4FCD64}"/>
              </a:ext>
            </a:extLst>
          </p:cNvPr>
          <p:cNvCxnSpPr>
            <a:cxnSpLocks/>
          </p:cNvCxnSpPr>
          <p:nvPr/>
        </p:nvCxnSpPr>
        <p:spPr>
          <a:xfrm>
            <a:off x="8567224" y="2601256"/>
            <a:ext cx="0" cy="175972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87BB41F9-93B6-4AB0-B883-C5F7258F5BCB}"/>
              </a:ext>
            </a:extLst>
          </p:cNvPr>
          <p:cNvSpPr/>
          <p:nvPr/>
        </p:nvSpPr>
        <p:spPr>
          <a:xfrm>
            <a:off x="1980818" y="1728195"/>
            <a:ext cx="3125756" cy="4301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959964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1CA3C2-452B-4DEC-9509-34EDADB62697}"/>
              </a:ext>
            </a:extLst>
          </p:cNvPr>
          <p:cNvSpPr txBox="1"/>
          <p:nvPr/>
        </p:nvSpPr>
        <p:spPr>
          <a:xfrm>
            <a:off x="266006" y="381404"/>
            <a:ext cx="5263937" cy="646331"/>
          </a:xfrm>
          <a:prstGeom prst="rect">
            <a:avLst/>
          </a:prstGeom>
          <a:noFill/>
        </p:spPr>
        <p:txBody>
          <a:bodyPr wrap="square">
            <a:spAutoFit/>
          </a:bodyPr>
          <a:lstStyle/>
          <a:p>
            <a:pPr algn="just">
              <a:spcAft>
                <a:spcPts val="600"/>
              </a:spcAft>
            </a:pPr>
            <a:r>
              <a:rPr lang="es-AR" sz="1800" dirty="0">
                <a:solidFill>
                  <a:srgbClr val="000000"/>
                </a:solidFill>
                <a:latin typeface="robotolight"/>
              </a:rPr>
              <a:t>Al cliquear sobre el nombre de la Base de Datos, la web nos llevará a la página de la revista…</a:t>
            </a:r>
            <a:endParaRPr lang="es-ES" sz="1800" b="0" i="0" dirty="0">
              <a:solidFill>
                <a:srgbClr val="373A3C"/>
              </a:solidFill>
              <a:effectLst/>
              <a:latin typeface="robotoregular"/>
            </a:endParaRPr>
          </a:p>
        </p:txBody>
      </p:sp>
      <p:pic>
        <p:nvPicPr>
          <p:cNvPr id="5" name="Imagen 4" descr="Interfaz de usuario gráfica, Sitio web&#10;&#10;Descripción generada automáticamente">
            <a:extLst>
              <a:ext uri="{FF2B5EF4-FFF2-40B4-BE49-F238E27FC236}">
                <a16:creationId xmlns:a16="http://schemas.microsoft.com/office/drawing/2014/main" id="{0E0B6515-FE31-4FDA-8337-E016B33920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006" y="1304734"/>
            <a:ext cx="5400000" cy="3184017"/>
          </a:xfrm>
          <a:prstGeom prst="rect">
            <a:avLst/>
          </a:prstGeom>
        </p:spPr>
      </p:pic>
      <p:sp>
        <p:nvSpPr>
          <p:cNvPr id="6" name="CuadroTexto 5">
            <a:extLst>
              <a:ext uri="{FF2B5EF4-FFF2-40B4-BE49-F238E27FC236}">
                <a16:creationId xmlns:a16="http://schemas.microsoft.com/office/drawing/2014/main" id="{C8937444-038E-4289-97C6-34A6E36DDBFF}"/>
              </a:ext>
            </a:extLst>
          </p:cNvPr>
          <p:cNvSpPr txBox="1"/>
          <p:nvPr/>
        </p:nvSpPr>
        <p:spPr>
          <a:xfrm>
            <a:off x="5892800" y="1120068"/>
            <a:ext cx="5885332" cy="369332"/>
          </a:xfrm>
          <a:prstGeom prst="rect">
            <a:avLst/>
          </a:prstGeom>
          <a:noFill/>
        </p:spPr>
        <p:txBody>
          <a:bodyPr wrap="square">
            <a:spAutoFit/>
          </a:bodyPr>
          <a:lstStyle/>
          <a:p>
            <a:pPr algn="just">
              <a:spcAft>
                <a:spcPts val="600"/>
              </a:spcAft>
            </a:pPr>
            <a:r>
              <a:rPr lang="es-AR" sz="1800" dirty="0">
                <a:solidFill>
                  <a:srgbClr val="000000"/>
                </a:solidFill>
                <a:latin typeface="robotolight"/>
              </a:rPr>
              <a:t>… dónde podemos buscar el número que nos interesa:</a:t>
            </a:r>
            <a:endParaRPr lang="es-ES" sz="1800" b="0" i="0" dirty="0">
              <a:solidFill>
                <a:srgbClr val="373A3C"/>
              </a:solidFill>
              <a:effectLst/>
              <a:latin typeface="robotoregular"/>
            </a:endParaRPr>
          </a:p>
        </p:txBody>
      </p:sp>
      <p:pic>
        <p:nvPicPr>
          <p:cNvPr id="8" name="Imagen 7" descr="Interfaz de usuario gráfica, Texto, Aplicación&#10;&#10;Descripción generada automáticamente">
            <a:extLst>
              <a:ext uri="{FF2B5EF4-FFF2-40B4-BE49-F238E27FC236}">
                <a16:creationId xmlns:a16="http://schemas.microsoft.com/office/drawing/2014/main" id="{0C45CB0E-D614-473C-AE1B-691E58F2C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996" y="1761414"/>
            <a:ext cx="5029902" cy="5096586"/>
          </a:xfrm>
          <a:prstGeom prst="rect">
            <a:avLst/>
          </a:prstGeom>
        </p:spPr>
      </p:pic>
      <p:sp>
        <p:nvSpPr>
          <p:cNvPr id="9" name="Rectángulo 8">
            <a:extLst>
              <a:ext uri="{FF2B5EF4-FFF2-40B4-BE49-F238E27FC236}">
                <a16:creationId xmlns:a16="http://schemas.microsoft.com/office/drawing/2014/main" id="{12DB156C-1CCD-47B3-B399-03F2BDC837AE}"/>
              </a:ext>
            </a:extLst>
          </p:cNvPr>
          <p:cNvSpPr/>
          <p:nvPr/>
        </p:nvSpPr>
        <p:spPr>
          <a:xfrm>
            <a:off x="266005" y="2208627"/>
            <a:ext cx="2519397" cy="2461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ángulo 9">
            <a:extLst>
              <a:ext uri="{FF2B5EF4-FFF2-40B4-BE49-F238E27FC236}">
                <a16:creationId xmlns:a16="http://schemas.microsoft.com/office/drawing/2014/main" id="{483EF8B0-2F71-411D-B236-A8478624EC35}"/>
              </a:ext>
            </a:extLst>
          </p:cNvPr>
          <p:cNvSpPr/>
          <p:nvPr/>
        </p:nvSpPr>
        <p:spPr>
          <a:xfrm>
            <a:off x="6665358" y="5686016"/>
            <a:ext cx="1142212" cy="3094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419990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Texto&#10;&#10;Descripción generada automáticamente con confianza media">
            <a:extLst>
              <a:ext uri="{FF2B5EF4-FFF2-40B4-BE49-F238E27FC236}">
                <a16:creationId xmlns:a16="http://schemas.microsoft.com/office/drawing/2014/main" id="{E88C3ACE-6537-4332-845F-0706564B52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25" y="1858732"/>
            <a:ext cx="3820058" cy="4363059"/>
          </a:xfrm>
          <a:prstGeom prst="rect">
            <a:avLst/>
          </a:prstGeom>
        </p:spPr>
      </p:pic>
      <p:pic>
        <p:nvPicPr>
          <p:cNvPr id="5" name="Imagen 4" descr="Interfaz de usuario gráfica, Texto, Aplicación, Correo electrónico&#10;&#10;Descripción generada automáticamente">
            <a:extLst>
              <a:ext uri="{FF2B5EF4-FFF2-40B4-BE49-F238E27FC236}">
                <a16:creationId xmlns:a16="http://schemas.microsoft.com/office/drawing/2014/main" id="{EACCEBDF-1DFF-4F81-AE2D-BC4EA223BEC1}"/>
              </a:ext>
            </a:extLst>
          </p:cNvPr>
          <p:cNvPicPr>
            <a:picLocks noChangeAspect="1"/>
          </p:cNvPicPr>
          <p:nvPr/>
        </p:nvPicPr>
        <p:blipFill rotWithShape="1">
          <a:blip r:embed="rId3">
            <a:extLst>
              <a:ext uri="{28A0092B-C50C-407E-A947-70E740481C1C}">
                <a14:useLocalDpi xmlns:a14="http://schemas.microsoft.com/office/drawing/2010/main" val="0"/>
              </a:ext>
            </a:extLst>
          </a:blip>
          <a:srcRect t="39251" b="15880"/>
          <a:stretch/>
        </p:blipFill>
        <p:spPr>
          <a:xfrm>
            <a:off x="1507140" y="5344886"/>
            <a:ext cx="4239217" cy="1513114"/>
          </a:xfrm>
          <a:prstGeom prst="rect">
            <a:avLst/>
          </a:prstGeom>
        </p:spPr>
      </p:pic>
      <p:sp>
        <p:nvSpPr>
          <p:cNvPr id="6" name="CuadroTexto 5">
            <a:extLst>
              <a:ext uri="{FF2B5EF4-FFF2-40B4-BE49-F238E27FC236}">
                <a16:creationId xmlns:a16="http://schemas.microsoft.com/office/drawing/2014/main" id="{BA162C3D-02D0-4DCA-A66E-30A79306C212}"/>
              </a:ext>
            </a:extLst>
          </p:cNvPr>
          <p:cNvSpPr txBox="1"/>
          <p:nvPr/>
        </p:nvSpPr>
        <p:spPr>
          <a:xfrm>
            <a:off x="266007" y="282930"/>
            <a:ext cx="3819376" cy="1477328"/>
          </a:xfrm>
          <a:prstGeom prst="rect">
            <a:avLst/>
          </a:prstGeom>
          <a:noFill/>
        </p:spPr>
        <p:txBody>
          <a:bodyPr wrap="square">
            <a:spAutoFit/>
          </a:bodyPr>
          <a:lstStyle/>
          <a:p>
            <a:pPr algn="just">
              <a:spcAft>
                <a:spcPts val="600"/>
              </a:spcAft>
            </a:pPr>
            <a:r>
              <a:rPr lang="es-AR" sz="1800" dirty="0">
                <a:solidFill>
                  <a:srgbClr val="000000"/>
                </a:solidFill>
                <a:latin typeface="robotolight"/>
              </a:rPr>
              <a:t>Buscamos el año y número de nuestro interés, cliqueamos en él y se abrirá un índice o tabla de contenidos dónde podremos buscar el artículo que nos interesa:</a:t>
            </a:r>
            <a:endParaRPr lang="es-ES" sz="1800" b="0" i="0" dirty="0">
              <a:solidFill>
                <a:srgbClr val="373A3C"/>
              </a:solidFill>
              <a:effectLst/>
              <a:latin typeface="robotoregular"/>
            </a:endParaRPr>
          </a:p>
        </p:txBody>
      </p:sp>
      <p:pic>
        <p:nvPicPr>
          <p:cNvPr id="8" name="Imagen 7" descr="Interfaz de usuario gráfica, Aplicación, Sitio web&#10;&#10;Descripción generada automáticamente">
            <a:extLst>
              <a:ext uri="{FF2B5EF4-FFF2-40B4-BE49-F238E27FC236}">
                <a16:creationId xmlns:a16="http://schemas.microsoft.com/office/drawing/2014/main" id="{44B9F447-920C-421B-B890-1CF054D92257}"/>
              </a:ext>
            </a:extLst>
          </p:cNvPr>
          <p:cNvPicPr>
            <a:picLocks noChangeAspect="1"/>
          </p:cNvPicPr>
          <p:nvPr/>
        </p:nvPicPr>
        <p:blipFill rotWithShape="1">
          <a:blip r:embed="rId4">
            <a:extLst>
              <a:ext uri="{28A0092B-C50C-407E-A947-70E740481C1C}">
                <a14:useLocalDpi xmlns:a14="http://schemas.microsoft.com/office/drawing/2010/main" val="0"/>
              </a:ext>
            </a:extLst>
          </a:blip>
          <a:srcRect b="6036"/>
          <a:stretch/>
        </p:blipFill>
        <p:spPr>
          <a:xfrm>
            <a:off x="5577142" y="2578377"/>
            <a:ext cx="6552000" cy="4188185"/>
          </a:xfrm>
          <a:prstGeom prst="rect">
            <a:avLst/>
          </a:prstGeom>
        </p:spPr>
      </p:pic>
      <p:sp>
        <p:nvSpPr>
          <p:cNvPr id="9" name="CuadroTexto 8">
            <a:extLst>
              <a:ext uri="{FF2B5EF4-FFF2-40B4-BE49-F238E27FC236}">
                <a16:creationId xmlns:a16="http://schemas.microsoft.com/office/drawing/2014/main" id="{9080C4C5-0F85-4F6B-89D7-6F9F32F68841}"/>
              </a:ext>
            </a:extLst>
          </p:cNvPr>
          <p:cNvSpPr txBox="1"/>
          <p:nvPr/>
        </p:nvSpPr>
        <p:spPr>
          <a:xfrm>
            <a:off x="5064369" y="399768"/>
            <a:ext cx="6932410" cy="2108269"/>
          </a:xfrm>
          <a:prstGeom prst="rect">
            <a:avLst/>
          </a:prstGeom>
          <a:noFill/>
        </p:spPr>
        <p:txBody>
          <a:bodyPr wrap="square">
            <a:spAutoFit/>
          </a:bodyPr>
          <a:lstStyle/>
          <a:p>
            <a:pPr algn="just">
              <a:spcAft>
                <a:spcPts val="600"/>
              </a:spcAft>
            </a:pPr>
            <a:r>
              <a:rPr lang="es-AR" sz="1800" dirty="0">
                <a:solidFill>
                  <a:srgbClr val="000000"/>
                </a:solidFill>
                <a:latin typeface="robotolight"/>
              </a:rPr>
              <a:t>Como ya sabemos por la búsqueda anterior, sólo podemos acceder a este artículo mediante </a:t>
            </a:r>
            <a:r>
              <a:rPr lang="es-AR" sz="1800" b="1" dirty="0">
                <a:solidFill>
                  <a:srgbClr val="FF0000"/>
                </a:solidFill>
                <a:latin typeface="robotolight"/>
              </a:rPr>
              <a:t>PRESTAMO INTERBIBLIOTECARIO</a:t>
            </a:r>
            <a:r>
              <a:rPr lang="es-AR" sz="1800" dirty="0">
                <a:solidFill>
                  <a:srgbClr val="000000"/>
                </a:solidFill>
                <a:latin typeface="robotolight"/>
              </a:rPr>
              <a:t>, por lo que usaremos los datos de esta pantalla para completar el formulario de búsqueda.</a:t>
            </a:r>
          </a:p>
          <a:p>
            <a:pPr algn="just">
              <a:spcAft>
                <a:spcPts val="600"/>
              </a:spcAft>
            </a:pPr>
            <a:r>
              <a:rPr lang="es-AR" dirty="0">
                <a:solidFill>
                  <a:srgbClr val="000000"/>
                </a:solidFill>
                <a:latin typeface="robotolight"/>
              </a:rPr>
              <a:t>Si bien ahora  no lo usaremos, ya que queremos usar el formulario tradicional </a:t>
            </a:r>
            <a:r>
              <a:rPr lang="es-AR" sz="1800" dirty="0">
                <a:solidFill>
                  <a:srgbClr val="000000"/>
                </a:solidFill>
                <a:latin typeface="robotolight"/>
              </a:rPr>
              <a:t>SIEMPRE PREFERIMOS EL DOI porque simplifica notablemente las búsquedas.</a:t>
            </a:r>
            <a:endParaRPr lang="es-ES" sz="1800" b="0" i="0" dirty="0">
              <a:solidFill>
                <a:srgbClr val="373A3C"/>
              </a:solidFill>
              <a:effectLst/>
              <a:latin typeface="robotoregular"/>
            </a:endParaRPr>
          </a:p>
        </p:txBody>
      </p:sp>
      <p:sp>
        <p:nvSpPr>
          <p:cNvPr id="10" name="Rectángulo 9">
            <a:extLst>
              <a:ext uri="{FF2B5EF4-FFF2-40B4-BE49-F238E27FC236}">
                <a16:creationId xmlns:a16="http://schemas.microsoft.com/office/drawing/2014/main" id="{A2A37FC8-F5B8-476E-BAAF-153E97EE5897}"/>
              </a:ext>
            </a:extLst>
          </p:cNvPr>
          <p:cNvSpPr/>
          <p:nvPr/>
        </p:nvSpPr>
        <p:spPr>
          <a:xfrm>
            <a:off x="1076711" y="5008098"/>
            <a:ext cx="2735634" cy="3508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ctángulo 10">
            <a:extLst>
              <a:ext uri="{FF2B5EF4-FFF2-40B4-BE49-F238E27FC236}">
                <a16:creationId xmlns:a16="http://schemas.microsoft.com/office/drawing/2014/main" id="{2EF67216-415C-4B45-9BAE-4FDAC0877C54}"/>
              </a:ext>
            </a:extLst>
          </p:cNvPr>
          <p:cNvSpPr/>
          <p:nvPr/>
        </p:nvSpPr>
        <p:spPr>
          <a:xfrm>
            <a:off x="6848237" y="5693476"/>
            <a:ext cx="3519652" cy="11645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CuadroTexto 12">
            <a:extLst>
              <a:ext uri="{FF2B5EF4-FFF2-40B4-BE49-F238E27FC236}">
                <a16:creationId xmlns:a16="http://schemas.microsoft.com/office/drawing/2014/main" id="{025123DA-E8E4-4390-8D2F-9CF843079A8F}"/>
              </a:ext>
            </a:extLst>
          </p:cNvPr>
          <p:cNvSpPr txBox="1"/>
          <p:nvPr/>
        </p:nvSpPr>
        <p:spPr>
          <a:xfrm>
            <a:off x="5570312" y="5913572"/>
            <a:ext cx="1354016" cy="923330"/>
          </a:xfrm>
          <a:prstGeom prst="rect">
            <a:avLst/>
          </a:prstGeom>
          <a:noFill/>
        </p:spPr>
        <p:txBody>
          <a:bodyPr wrap="square">
            <a:spAutoFit/>
          </a:bodyPr>
          <a:lstStyle/>
          <a:p>
            <a:r>
              <a:rPr lang="es-AR" sz="1800" dirty="0">
                <a:solidFill>
                  <a:srgbClr val="000000"/>
                </a:solidFill>
                <a:latin typeface="robotolight"/>
              </a:rPr>
              <a:t>No permite descargar el artículo</a:t>
            </a:r>
            <a:endParaRPr lang="es-AR" dirty="0"/>
          </a:p>
        </p:txBody>
      </p:sp>
    </p:spTree>
    <p:extLst>
      <p:ext uri="{BB962C8B-B14F-4D97-AF65-F5344CB8AC3E}">
        <p14:creationId xmlns:p14="http://schemas.microsoft.com/office/powerpoint/2010/main" val="3604128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454D1984-7635-42B9-A803-4D4435AD5787}"/>
              </a:ext>
            </a:extLst>
          </p:cNvPr>
          <p:cNvSpPr txBox="1"/>
          <p:nvPr/>
        </p:nvSpPr>
        <p:spPr>
          <a:xfrm>
            <a:off x="285384" y="248753"/>
            <a:ext cx="11770628" cy="1000274"/>
          </a:xfrm>
          <a:prstGeom prst="rect">
            <a:avLst/>
          </a:prstGeom>
          <a:noFill/>
        </p:spPr>
        <p:txBody>
          <a:bodyPr wrap="square">
            <a:spAutoFit/>
          </a:bodyPr>
          <a:lstStyle/>
          <a:p>
            <a:pPr algn="just">
              <a:spcAft>
                <a:spcPts val="600"/>
              </a:spcAft>
            </a:pPr>
            <a:r>
              <a:rPr lang="es-ES" sz="1800" dirty="0">
                <a:solidFill>
                  <a:srgbClr val="000000"/>
                </a:solidFill>
                <a:latin typeface="robotolight"/>
              </a:rPr>
              <a:t>Abrimos la pantalla de inicio de la BE en otra pestaña del navegador para acceder de nuevo al Servicio de Préstamo Interbibliotecario. Vamos nuevamente hasta el final de esa pantalla hasta encontrar el botón </a:t>
            </a:r>
          </a:p>
          <a:p>
            <a:pPr algn="just">
              <a:spcAft>
                <a:spcPts val="600"/>
              </a:spcAft>
            </a:pPr>
            <a:r>
              <a:rPr lang="es-ES" dirty="0">
                <a:solidFill>
                  <a:srgbClr val="000000"/>
                </a:solidFill>
                <a:latin typeface="robotolight"/>
              </a:rPr>
              <a:t>						</a:t>
            </a:r>
            <a:r>
              <a:rPr lang="es-ES" sz="1800" dirty="0">
                <a:solidFill>
                  <a:srgbClr val="000000"/>
                </a:solidFill>
                <a:latin typeface="robotolight"/>
              </a:rPr>
              <a:t>“Formulario de carga manual”</a:t>
            </a:r>
          </a:p>
        </p:txBody>
      </p:sp>
      <p:pic>
        <p:nvPicPr>
          <p:cNvPr id="9" name="Imagen 8" descr="Interfaz de usuario gráfica, Sitio web&#10;&#10;Descripción generada automáticamente">
            <a:extLst>
              <a:ext uri="{FF2B5EF4-FFF2-40B4-BE49-F238E27FC236}">
                <a16:creationId xmlns:a16="http://schemas.microsoft.com/office/drawing/2014/main" id="{BC814492-80E6-403B-9EB3-E531E6639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722" y="1445689"/>
            <a:ext cx="4680000" cy="2435510"/>
          </a:xfrm>
          <a:prstGeom prst="rect">
            <a:avLst/>
          </a:prstGeom>
        </p:spPr>
      </p:pic>
      <p:pic>
        <p:nvPicPr>
          <p:cNvPr id="3" name="Imagen 2" descr="Interfaz de usuario gráfica, Sitio web&#10;&#10;Descripción generada automáticamente">
            <a:extLst>
              <a:ext uri="{FF2B5EF4-FFF2-40B4-BE49-F238E27FC236}">
                <a16:creationId xmlns:a16="http://schemas.microsoft.com/office/drawing/2014/main" id="{527C073E-ABA6-439A-B308-021FE50F1F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009" y="1779864"/>
            <a:ext cx="4680000" cy="2593735"/>
          </a:xfrm>
          <a:prstGeom prst="rect">
            <a:avLst/>
          </a:prstGeom>
        </p:spPr>
      </p:pic>
      <p:pic>
        <p:nvPicPr>
          <p:cNvPr id="5" name="Imagen 4" descr="Interfaz de usuario gráfica, Texto, Aplicación, Chat o mensaje de texto&#10;&#10;Descripción generada automáticamente">
            <a:extLst>
              <a:ext uri="{FF2B5EF4-FFF2-40B4-BE49-F238E27FC236}">
                <a16:creationId xmlns:a16="http://schemas.microsoft.com/office/drawing/2014/main" id="{E1555F88-62A1-4311-B7FB-F568D75097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2009" y="4796782"/>
            <a:ext cx="4680000" cy="1531111"/>
          </a:xfrm>
          <a:prstGeom prst="rect">
            <a:avLst/>
          </a:prstGeom>
        </p:spPr>
      </p:pic>
      <p:sp>
        <p:nvSpPr>
          <p:cNvPr id="11" name="Rectángulo 10">
            <a:extLst>
              <a:ext uri="{FF2B5EF4-FFF2-40B4-BE49-F238E27FC236}">
                <a16:creationId xmlns:a16="http://schemas.microsoft.com/office/drawing/2014/main" id="{E8D3538F-83F7-48E5-AC85-59A9E4F88B42}"/>
              </a:ext>
            </a:extLst>
          </p:cNvPr>
          <p:cNvSpPr/>
          <p:nvPr/>
        </p:nvSpPr>
        <p:spPr>
          <a:xfrm>
            <a:off x="4030927" y="3078143"/>
            <a:ext cx="780224" cy="8030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2" name="Conector recto de flecha 11">
            <a:extLst>
              <a:ext uri="{FF2B5EF4-FFF2-40B4-BE49-F238E27FC236}">
                <a16:creationId xmlns:a16="http://schemas.microsoft.com/office/drawing/2014/main" id="{CFA63A9D-E6A8-4FEA-A1BA-BA358E580D41}"/>
              </a:ext>
            </a:extLst>
          </p:cNvPr>
          <p:cNvCxnSpPr>
            <a:cxnSpLocks/>
          </p:cNvCxnSpPr>
          <p:nvPr/>
        </p:nvCxnSpPr>
        <p:spPr>
          <a:xfrm>
            <a:off x="4811151" y="3429000"/>
            <a:ext cx="3488787" cy="25216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7229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CD394A5-EB82-43D9-B433-4CCE5AF50999}"/>
              </a:ext>
            </a:extLst>
          </p:cNvPr>
          <p:cNvSpPr txBox="1"/>
          <p:nvPr/>
        </p:nvSpPr>
        <p:spPr>
          <a:xfrm>
            <a:off x="285384" y="248753"/>
            <a:ext cx="11503342" cy="1738938"/>
          </a:xfrm>
          <a:prstGeom prst="rect">
            <a:avLst/>
          </a:prstGeom>
          <a:noFill/>
        </p:spPr>
        <p:txBody>
          <a:bodyPr wrap="square">
            <a:spAutoFit/>
          </a:bodyPr>
          <a:lstStyle/>
          <a:p>
            <a:pPr algn="just">
              <a:spcAft>
                <a:spcPts val="600"/>
              </a:spcAft>
            </a:pPr>
            <a:r>
              <a:rPr lang="es-ES" sz="1800" dirty="0">
                <a:solidFill>
                  <a:srgbClr val="000000"/>
                </a:solidFill>
                <a:latin typeface="robotolight"/>
              </a:rPr>
              <a:t>El </a:t>
            </a:r>
            <a:r>
              <a:rPr lang="es-ES" sz="1800" b="1" dirty="0">
                <a:solidFill>
                  <a:srgbClr val="FF0000"/>
                </a:solidFill>
                <a:latin typeface="robotolight"/>
              </a:rPr>
              <a:t>“Formulario de carga manual”</a:t>
            </a:r>
            <a:r>
              <a:rPr lang="es-ES" sz="1800" dirty="0">
                <a:solidFill>
                  <a:srgbClr val="000000"/>
                </a:solidFill>
                <a:latin typeface="robotolight"/>
              </a:rPr>
              <a:t> nos pedirá: </a:t>
            </a:r>
            <a:r>
              <a:rPr lang="es-ES" sz="1800" dirty="0">
                <a:solidFill>
                  <a:srgbClr val="000000"/>
                </a:solidFill>
                <a:latin typeface="robotolight"/>
                <a:sym typeface="Symbol" panose="05050102010706020507" pitchFamily="18" charset="2"/>
              </a:rPr>
              <a:t></a:t>
            </a:r>
            <a:r>
              <a:rPr lang="es-ES" dirty="0">
                <a:solidFill>
                  <a:srgbClr val="000000"/>
                </a:solidFill>
                <a:latin typeface="robotolight"/>
              </a:rPr>
              <a:t>Título </a:t>
            </a:r>
            <a:r>
              <a:rPr lang="es-ES" sz="1800" dirty="0">
                <a:solidFill>
                  <a:srgbClr val="000000"/>
                </a:solidFill>
                <a:latin typeface="robotolight"/>
                <a:sym typeface="Symbol" panose="05050102010706020507" pitchFamily="18" charset="2"/>
              </a:rPr>
              <a:t></a:t>
            </a:r>
            <a:r>
              <a:rPr lang="es-ES" dirty="0">
                <a:solidFill>
                  <a:srgbClr val="000000"/>
                </a:solidFill>
                <a:latin typeface="robotolight"/>
              </a:rPr>
              <a:t> Autores </a:t>
            </a:r>
            <a:r>
              <a:rPr lang="es-ES" sz="1800" dirty="0">
                <a:solidFill>
                  <a:srgbClr val="000000"/>
                </a:solidFill>
                <a:latin typeface="robotolight"/>
                <a:sym typeface="Symbol" panose="05050102010706020507" pitchFamily="18" charset="2"/>
              </a:rPr>
              <a:t> </a:t>
            </a:r>
            <a:r>
              <a:rPr lang="es-ES" dirty="0">
                <a:solidFill>
                  <a:srgbClr val="000000"/>
                </a:solidFill>
                <a:latin typeface="robotolight"/>
              </a:rPr>
              <a:t>Tipo de documento (artículo, capítulo de libro o presentación a congreso) </a:t>
            </a:r>
            <a:r>
              <a:rPr lang="es-ES" sz="1800" dirty="0">
                <a:solidFill>
                  <a:srgbClr val="000000"/>
                </a:solidFill>
                <a:latin typeface="robotolight"/>
                <a:sym typeface="Symbol" panose="05050102010706020507" pitchFamily="18" charset="2"/>
              </a:rPr>
              <a:t> </a:t>
            </a:r>
            <a:r>
              <a:rPr lang="es-ES" dirty="0">
                <a:solidFill>
                  <a:srgbClr val="000000"/>
                </a:solidFill>
                <a:latin typeface="robotolight"/>
              </a:rPr>
              <a:t>Título de la fuente (nombre de la revista en este caso) </a:t>
            </a:r>
            <a:r>
              <a:rPr lang="es-ES" sz="1800" dirty="0">
                <a:solidFill>
                  <a:srgbClr val="000000"/>
                </a:solidFill>
                <a:latin typeface="robotolight"/>
                <a:sym typeface="Symbol" panose="05050102010706020507" pitchFamily="18" charset="2"/>
              </a:rPr>
              <a:t> </a:t>
            </a:r>
            <a:r>
              <a:rPr lang="es-ES" dirty="0">
                <a:solidFill>
                  <a:srgbClr val="000000"/>
                </a:solidFill>
                <a:latin typeface="robotolight"/>
              </a:rPr>
              <a:t>URL (link al sitio desde el cual se puede descargar el documento) </a:t>
            </a:r>
            <a:r>
              <a:rPr lang="es-ES" sz="1800" dirty="0">
                <a:solidFill>
                  <a:srgbClr val="000000"/>
                </a:solidFill>
                <a:latin typeface="robotolight"/>
                <a:sym typeface="Symbol" panose="05050102010706020507" pitchFamily="18" charset="2"/>
              </a:rPr>
              <a:t> </a:t>
            </a:r>
            <a:r>
              <a:rPr lang="es-ES" dirty="0">
                <a:solidFill>
                  <a:srgbClr val="000000"/>
                </a:solidFill>
                <a:latin typeface="robotolight"/>
              </a:rPr>
              <a:t>Año de publicación</a:t>
            </a:r>
          </a:p>
          <a:p>
            <a:pPr algn="just">
              <a:spcAft>
                <a:spcPts val="600"/>
              </a:spcAft>
            </a:pPr>
            <a:endParaRPr lang="es-ES" sz="200" dirty="0">
              <a:solidFill>
                <a:srgbClr val="000000"/>
              </a:solidFill>
              <a:latin typeface="robotolight"/>
            </a:endParaRPr>
          </a:p>
          <a:p>
            <a:pPr algn="r">
              <a:spcAft>
                <a:spcPts val="600"/>
              </a:spcAft>
            </a:pPr>
            <a:r>
              <a:rPr lang="es-ES" sz="1800" dirty="0">
                <a:solidFill>
                  <a:srgbClr val="000000"/>
                </a:solidFill>
                <a:latin typeface="robotolight"/>
              </a:rPr>
              <a:t>Tendremos todos estos datos disponibles para copiar y pegar en</a:t>
            </a:r>
          </a:p>
          <a:p>
            <a:pPr algn="r">
              <a:spcAft>
                <a:spcPts val="600"/>
              </a:spcAft>
            </a:pPr>
            <a:r>
              <a:rPr lang="es-ES" sz="1800" dirty="0">
                <a:solidFill>
                  <a:srgbClr val="000000"/>
                </a:solidFill>
                <a:latin typeface="robotolight"/>
              </a:rPr>
              <a:t> </a:t>
            </a:r>
            <a:r>
              <a:rPr lang="es-ES" sz="1800" b="1" dirty="0">
                <a:solidFill>
                  <a:srgbClr val="FF0000"/>
                </a:solidFill>
                <a:latin typeface="robotolight"/>
              </a:rPr>
              <a:t>la otra ventana, con la página de la revista</a:t>
            </a:r>
            <a:r>
              <a:rPr lang="es-ES" sz="1800" dirty="0">
                <a:solidFill>
                  <a:srgbClr val="000000"/>
                </a:solidFill>
                <a:latin typeface="robotolight"/>
              </a:rPr>
              <a:t> que tenemos abierta:</a:t>
            </a:r>
          </a:p>
        </p:txBody>
      </p:sp>
      <p:pic>
        <p:nvPicPr>
          <p:cNvPr id="10" name="Imagen 9" descr="Interfaz de usuario gráfica, Texto, Aplicación, Correo electrónico&#10;&#10;Descripción generada automáticamente">
            <a:extLst>
              <a:ext uri="{FF2B5EF4-FFF2-40B4-BE49-F238E27FC236}">
                <a16:creationId xmlns:a16="http://schemas.microsoft.com/office/drawing/2014/main" id="{4C3BF0C9-F8CA-4710-A710-53D9E689D949}"/>
              </a:ext>
            </a:extLst>
          </p:cNvPr>
          <p:cNvPicPr>
            <a:picLocks noChangeAspect="1"/>
          </p:cNvPicPr>
          <p:nvPr/>
        </p:nvPicPr>
        <p:blipFill rotWithShape="1">
          <a:blip r:embed="rId2">
            <a:extLst>
              <a:ext uri="{28A0092B-C50C-407E-A947-70E740481C1C}">
                <a14:useLocalDpi xmlns:a14="http://schemas.microsoft.com/office/drawing/2010/main" val="0"/>
              </a:ext>
            </a:extLst>
          </a:blip>
          <a:srcRect l="10942" r="13836" b="25370"/>
          <a:stretch/>
        </p:blipFill>
        <p:spPr>
          <a:xfrm>
            <a:off x="28135" y="2137485"/>
            <a:ext cx="5725551" cy="4699415"/>
          </a:xfrm>
          <a:prstGeom prst="rect">
            <a:avLst/>
          </a:prstGeom>
        </p:spPr>
      </p:pic>
      <p:pic>
        <p:nvPicPr>
          <p:cNvPr id="11" name="Imagen 10" descr="Interfaz de usuario gráfica, Aplicación, Sitio web&#10;&#10;Descripción generada automáticamente">
            <a:extLst>
              <a:ext uri="{FF2B5EF4-FFF2-40B4-BE49-F238E27FC236}">
                <a16:creationId xmlns:a16="http://schemas.microsoft.com/office/drawing/2014/main" id="{05603FA6-2B96-4D34-BF0C-99898603D6E4}"/>
              </a:ext>
            </a:extLst>
          </p:cNvPr>
          <p:cNvPicPr>
            <a:picLocks noChangeAspect="1"/>
          </p:cNvPicPr>
          <p:nvPr/>
        </p:nvPicPr>
        <p:blipFill rotWithShape="1">
          <a:blip r:embed="rId3">
            <a:extLst>
              <a:ext uri="{28A0092B-C50C-407E-A947-70E740481C1C}">
                <a14:useLocalDpi xmlns:a14="http://schemas.microsoft.com/office/drawing/2010/main" val="0"/>
              </a:ext>
            </a:extLst>
          </a:blip>
          <a:srcRect l="15459" r="26140" b="35833"/>
          <a:stretch/>
        </p:blipFill>
        <p:spPr>
          <a:xfrm>
            <a:off x="6673846" y="2471590"/>
            <a:ext cx="4932000" cy="3686431"/>
          </a:xfrm>
          <a:prstGeom prst="rect">
            <a:avLst/>
          </a:prstGeom>
        </p:spPr>
      </p:pic>
      <p:cxnSp>
        <p:nvCxnSpPr>
          <p:cNvPr id="12" name="Conector recto de flecha 11">
            <a:extLst>
              <a:ext uri="{FF2B5EF4-FFF2-40B4-BE49-F238E27FC236}">
                <a16:creationId xmlns:a16="http://schemas.microsoft.com/office/drawing/2014/main" id="{4CBF2ACC-4BA8-4B17-9A1F-38489B581870}"/>
              </a:ext>
            </a:extLst>
          </p:cNvPr>
          <p:cNvCxnSpPr>
            <a:cxnSpLocks/>
          </p:cNvCxnSpPr>
          <p:nvPr/>
        </p:nvCxnSpPr>
        <p:spPr>
          <a:xfrm>
            <a:off x="1547446" y="562708"/>
            <a:ext cx="0" cy="490962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1B751F96-D525-4323-B3DF-ECEE03B94E9D}"/>
              </a:ext>
            </a:extLst>
          </p:cNvPr>
          <p:cNvCxnSpPr>
            <a:cxnSpLocks/>
          </p:cNvCxnSpPr>
          <p:nvPr/>
        </p:nvCxnSpPr>
        <p:spPr>
          <a:xfrm>
            <a:off x="7779434" y="1987691"/>
            <a:ext cx="0" cy="217634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74" name="Picture 2" descr="Cómo copiar y pegar con el teclado, mouse y en el móvil - Tecnología Fácil">
            <a:extLst>
              <a:ext uri="{FF2B5EF4-FFF2-40B4-BE49-F238E27FC236}">
                <a16:creationId xmlns:a16="http://schemas.microsoft.com/office/drawing/2014/main" id="{D5CC9045-17A2-4A18-A27D-C1886923CF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4155" y="4487192"/>
            <a:ext cx="1548000" cy="699851"/>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49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icencia de Creative Commons">
            <a:extLst>
              <a:ext uri="{FF2B5EF4-FFF2-40B4-BE49-F238E27FC236}">
                <a16:creationId xmlns:a16="http://schemas.microsoft.com/office/drawing/2014/main" id="{566B11A2-AECF-4666-BE86-0942120CA9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786" y="2296623"/>
            <a:ext cx="1584000" cy="558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645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Sitio web&#10;&#10;Descripción generada automáticamente">
            <a:extLst>
              <a:ext uri="{FF2B5EF4-FFF2-40B4-BE49-F238E27FC236}">
                <a16:creationId xmlns:a16="http://schemas.microsoft.com/office/drawing/2014/main" id="{D9EA51F1-D883-40CC-8517-170E205F3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745" y="865563"/>
            <a:ext cx="7200000" cy="3311046"/>
          </a:xfrm>
          <a:prstGeom prst="rect">
            <a:avLst/>
          </a:prstGeom>
        </p:spPr>
      </p:pic>
      <p:pic>
        <p:nvPicPr>
          <p:cNvPr id="4" name="Imagen 3" descr="Interfaz de usuario gráfica, Texto, Aplicación, Correo electrónico&#10;&#10;Descripción generada automáticamente">
            <a:extLst>
              <a:ext uri="{FF2B5EF4-FFF2-40B4-BE49-F238E27FC236}">
                <a16:creationId xmlns:a16="http://schemas.microsoft.com/office/drawing/2014/main" id="{AEF9C85C-D45A-4E99-A98F-4F4BA46CB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255" y="3447125"/>
            <a:ext cx="9000000" cy="3410875"/>
          </a:xfrm>
          <a:prstGeom prst="rect">
            <a:avLst/>
          </a:prstGeom>
        </p:spPr>
      </p:pic>
      <p:sp>
        <p:nvSpPr>
          <p:cNvPr id="5" name="CuadroTexto 4">
            <a:extLst>
              <a:ext uri="{FF2B5EF4-FFF2-40B4-BE49-F238E27FC236}">
                <a16:creationId xmlns:a16="http://schemas.microsoft.com/office/drawing/2014/main" id="{D9A1C5FF-4BD2-460F-A4FA-3084F8C70842}"/>
              </a:ext>
            </a:extLst>
          </p:cNvPr>
          <p:cNvSpPr txBox="1"/>
          <p:nvPr/>
        </p:nvSpPr>
        <p:spPr>
          <a:xfrm>
            <a:off x="362243" y="267727"/>
            <a:ext cx="3351628" cy="1400383"/>
          </a:xfrm>
          <a:prstGeom prst="rect">
            <a:avLst/>
          </a:prstGeom>
          <a:noFill/>
        </p:spPr>
        <p:txBody>
          <a:bodyPr wrap="square">
            <a:spAutoFit/>
          </a:bodyPr>
          <a:lstStyle/>
          <a:p>
            <a:pPr algn="just">
              <a:spcAft>
                <a:spcPts val="600"/>
              </a:spcAft>
            </a:pPr>
            <a:r>
              <a:rPr lang="es-ES" sz="1700" dirty="0">
                <a:solidFill>
                  <a:srgbClr val="000000"/>
                </a:solidFill>
                <a:latin typeface="robotolight"/>
              </a:rPr>
              <a:t>Desde su página de inicio podemos acceder al listado completo de instituciones habilitadas, entre las cuales está la UNDAV:</a:t>
            </a:r>
            <a:endParaRPr lang="es-AR" dirty="0"/>
          </a:p>
        </p:txBody>
      </p:sp>
      <p:sp>
        <p:nvSpPr>
          <p:cNvPr id="6" name="Rectángulo 5">
            <a:extLst>
              <a:ext uri="{FF2B5EF4-FFF2-40B4-BE49-F238E27FC236}">
                <a16:creationId xmlns:a16="http://schemas.microsoft.com/office/drawing/2014/main" id="{536E9616-78D0-4273-9AFF-AFFAF4332443}"/>
              </a:ext>
            </a:extLst>
          </p:cNvPr>
          <p:cNvSpPr/>
          <p:nvPr/>
        </p:nvSpPr>
        <p:spPr>
          <a:xfrm>
            <a:off x="4994031" y="2278966"/>
            <a:ext cx="1533378" cy="10269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8" name="Conector recto de flecha 7">
            <a:extLst>
              <a:ext uri="{FF2B5EF4-FFF2-40B4-BE49-F238E27FC236}">
                <a16:creationId xmlns:a16="http://schemas.microsoft.com/office/drawing/2014/main" id="{3774405B-044B-49E2-98C6-959BB2004153}"/>
              </a:ext>
            </a:extLst>
          </p:cNvPr>
          <p:cNvCxnSpPr/>
          <p:nvPr/>
        </p:nvCxnSpPr>
        <p:spPr>
          <a:xfrm flipH="1">
            <a:off x="4276578" y="3151163"/>
            <a:ext cx="478302" cy="4783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931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Aplicación&#10;&#10;Descripción generada automáticamente">
            <a:extLst>
              <a:ext uri="{FF2B5EF4-FFF2-40B4-BE49-F238E27FC236}">
                <a16:creationId xmlns:a16="http://schemas.microsoft.com/office/drawing/2014/main" id="{7B5F30C0-637E-43D3-B806-8979B43238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948" y="244326"/>
            <a:ext cx="4320000" cy="4222848"/>
          </a:xfrm>
          <a:prstGeom prst="rect">
            <a:avLst/>
          </a:prstGeom>
          <a:effectLst>
            <a:outerShdw blurRad="50800" dist="38100" dir="2700000" algn="tl" rotWithShape="0">
              <a:prstClr val="black">
                <a:alpha val="40000"/>
              </a:prstClr>
            </a:outerShdw>
          </a:effectLst>
        </p:spPr>
      </p:pic>
      <p:pic>
        <p:nvPicPr>
          <p:cNvPr id="5" name="Imagen 4" descr="Una captura de pantalla de una computadora&#10;&#10;Descripción generada automáticamente">
            <a:extLst>
              <a:ext uri="{FF2B5EF4-FFF2-40B4-BE49-F238E27FC236}">
                <a16:creationId xmlns:a16="http://schemas.microsoft.com/office/drawing/2014/main" id="{9E5DA998-63F5-4487-A8A3-588977D5A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814" y="1047331"/>
            <a:ext cx="4320000" cy="4538253"/>
          </a:xfrm>
          <a:prstGeom prst="rect">
            <a:avLst/>
          </a:prstGeom>
          <a:effectLst>
            <a:outerShdw blurRad="50800" dist="38100" dir="2700000" algn="tl" rotWithShape="0">
              <a:prstClr val="black">
                <a:alpha val="40000"/>
              </a:prstClr>
            </a:outerShdw>
          </a:effectLst>
        </p:spPr>
      </p:pic>
      <p:pic>
        <p:nvPicPr>
          <p:cNvPr id="7" name="Imagen 6" descr="Imagen de la pantalla de un computador&#10;&#10;Descripción generada automáticamente con confianza baja">
            <a:extLst>
              <a:ext uri="{FF2B5EF4-FFF2-40B4-BE49-F238E27FC236}">
                <a16:creationId xmlns:a16="http://schemas.microsoft.com/office/drawing/2014/main" id="{A5FB9B29-0668-4BCD-A7BB-4C520B2A4C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6691" y="1879558"/>
            <a:ext cx="4320000" cy="46215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31065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a captura de pantalla de un celular con letras&#10;&#10;Descripción generada automáticamente con confianza media">
            <a:extLst>
              <a:ext uri="{FF2B5EF4-FFF2-40B4-BE49-F238E27FC236}">
                <a16:creationId xmlns:a16="http://schemas.microsoft.com/office/drawing/2014/main" id="{97589B56-F8A0-4505-8DC2-D26C477B4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159" y="207804"/>
            <a:ext cx="4320000" cy="4669860"/>
          </a:xfrm>
          <a:prstGeom prst="rect">
            <a:avLst/>
          </a:prstGeom>
          <a:effectLst>
            <a:outerShdw blurRad="50800" dist="38100" dir="2700000" algn="tl" rotWithShape="0">
              <a:prstClr val="black">
                <a:alpha val="40000"/>
              </a:prstClr>
            </a:outerShdw>
          </a:effectLst>
        </p:spPr>
      </p:pic>
      <p:pic>
        <p:nvPicPr>
          <p:cNvPr id="3" name="Imagen 2" descr="Imagen que contiene computer, computadora, ciudad, estacionado&#10;&#10;Descripción generada automáticamente">
            <a:extLst>
              <a:ext uri="{FF2B5EF4-FFF2-40B4-BE49-F238E27FC236}">
                <a16:creationId xmlns:a16="http://schemas.microsoft.com/office/drawing/2014/main" id="{3A6B24E5-AA24-4009-B6D1-3EA575F51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407" y="1230626"/>
            <a:ext cx="4320000" cy="4617421"/>
          </a:xfrm>
          <a:prstGeom prst="rect">
            <a:avLst/>
          </a:prstGeom>
          <a:effectLst>
            <a:outerShdw blurRad="50800" dist="38100" dir="2700000" algn="tl" rotWithShape="0">
              <a:prstClr val="black">
                <a:alpha val="40000"/>
              </a:prstClr>
            </a:outerShdw>
          </a:effectLst>
        </p:spPr>
      </p:pic>
      <p:pic>
        <p:nvPicPr>
          <p:cNvPr id="2" name="Imagen 1" descr="Interfaz de usuario gráfica, Sitio web&#10;&#10;Descripción generada automáticamente">
            <a:extLst>
              <a:ext uri="{FF2B5EF4-FFF2-40B4-BE49-F238E27FC236}">
                <a16:creationId xmlns:a16="http://schemas.microsoft.com/office/drawing/2014/main" id="{0736DF89-F6C8-4DEF-9924-457CE93158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8108" y="3519018"/>
            <a:ext cx="4320000" cy="298639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82784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7171CFD-A728-44DD-99CC-9D3A3172717D}"/>
              </a:ext>
            </a:extLst>
          </p:cNvPr>
          <p:cNvSpPr txBox="1"/>
          <p:nvPr/>
        </p:nvSpPr>
        <p:spPr>
          <a:xfrm>
            <a:off x="38685" y="406565"/>
            <a:ext cx="12051715" cy="1369606"/>
          </a:xfrm>
          <a:prstGeom prst="rect">
            <a:avLst/>
          </a:prstGeom>
          <a:noFill/>
        </p:spPr>
        <p:txBody>
          <a:bodyPr wrap="square">
            <a:spAutoFit/>
          </a:bodyPr>
          <a:lstStyle/>
          <a:p>
            <a:pPr algn="just">
              <a:spcAft>
                <a:spcPts val="600"/>
              </a:spcAft>
            </a:pPr>
            <a:r>
              <a:rPr lang="es-ES" sz="1700" dirty="0">
                <a:solidFill>
                  <a:srgbClr val="000000"/>
                </a:solidFill>
                <a:latin typeface="robotolight"/>
              </a:rPr>
              <a:t>P</a:t>
            </a:r>
            <a:r>
              <a:rPr lang="es-ES" sz="1700" b="0" i="0" dirty="0">
                <a:solidFill>
                  <a:srgbClr val="000000"/>
                </a:solidFill>
                <a:effectLst/>
                <a:latin typeface="robotolight"/>
              </a:rPr>
              <a:t>ara acceder a los recursos que ofrece la BE es necesario:</a:t>
            </a:r>
          </a:p>
          <a:p>
            <a:pPr lvl="5" algn="just">
              <a:spcAft>
                <a:spcPts val="600"/>
              </a:spcAft>
            </a:pPr>
            <a:r>
              <a:rPr lang="es-ES" sz="1700" b="0" i="0" dirty="0">
                <a:solidFill>
                  <a:srgbClr val="000000"/>
                </a:solidFill>
                <a:effectLst/>
                <a:latin typeface="robotolight"/>
              </a:rPr>
              <a:t>conectarse al sitio de la BE desde</a:t>
            </a:r>
            <a:r>
              <a:rPr lang="es-ES" sz="1700" b="0" i="0" dirty="0">
                <a:solidFill>
                  <a:srgbClr val="373A3C"/>
                </a:solidFill>
                <a:effectLst/>
                <a:latin typeface="robotolight"/>
              </a:rPr>
              <a:t> alguna de las dependencias de la UNDAV,</a:t>
            </a:r>
          </a:p>
          <a:p>
            <a:pPr lvl="5" algn="just">
              <a:spcAft>
                <a:spcPts val="600"/>
              </a:spcAft>
            </a:pPr>
            <a:r>
              <a:rPr lang="es-ES" sz="1700" b="0" i="0" dirty="0">
                <a:solidFill>
                  <a:srgbClr val="373A3C"/>
                </a:solidFill>
                <a:effectLst/>
                <a:latin typeface="robotolight"/>
              </a:rPr>
              <a:t>o configurar un acceso remoto vía proxy.</a:t>
            </a:r>
          </a:p>
          <a:p>
            <a:pPr marL="0" lvl="5" algn="r">
              <a:spcAft>
                <a:spcPts val="600"/>
              </a:spcAft>
            </a:pPr>
            <a:r>
              <a:rPr lang="es-ES" sz="1700" b="0" i="0" dirty="0">
                <a:solidFill>
                  <a:srgbClr val="373A3C"/>
                </a:solidFill>
                <a:effectLst/>
                <a:latin typeface="robotolight"/>
              </a:rPr>
              <a:t>En el campus EAD encontrarán instructivos para configurar un acceso remoto vía proxy en sus computadoras personales</a:t>
            </a:r>
            <a:r>
              <a:rPr lang="es-ES" sz="1700" dirty="0">
                <a:solidFill>
                  <a:srgbClr val="373A3C"/>
                </a:solidFill>
                <a:latin typeface="robotoregular"/>
              </a:rPr>
              <a:t>.</a:t>
            </a:r>
            <a:endParaRPr lang="es-ES" sz="1700" b="0" i="0" dirty="0">
              <a:solidFill>
                <a:srgbClr val="373A3C"/>
              </a:solidFill>
              <a:effectLst/>
              <a:latin typeface="robotoregular"/>
            </a:endParaRPr>
          </a:p>
        </p:txBody>
      </p:sp>
      <p:pic>
        <p:nvPicPr>
          <p:cNvPr id="4" name="Imagen 3" descr="Interfaz de usuario gráfica, Sitio web&#10;&#10;Descripción generada automáticamente">
            <a:extLst>
              <a:ext uri="{FF2B5EF4-FFF2-40B4-BE49-F238E27FC236}">
                <a16:creationId xmlns:a16="http://schemas.microsoft.com/office/drawing/2014/main" id="{137ABA39-785E-438B-B68C-DA98FBF996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379" y="1918306"/>
            <a:ext cx="6480000" cy="3386387"/>
          </a:xfrm>
          <a:prstGeom prst="rect">
            <a:avLst/>
          </a:prstGeom>
        </p:spPr>
      </p:pic>
      <p:pic>
        <p:nvPicPr>
          <p:cNvPr id="6" name="Imagen 5" descr="Interfaz de usuario gráfica, Texto&#10;&#10;Descripción generada automáticamente con confianza media">
            <a:extLst>
              <a:ext uri="{FF2B5EF4-FFF2-40B4-BE49-F238E27FC236}">
                <a16:creationId xmlns:a16="http://schemas.microsoft.com/office/drawing/2014/main" id="{3F02919A-09D8-4B39-965A-933A3128FDBB}"/>
              </a:ext>
            </a:extLst>
          </p:cNvPr>
          <p:cNvPicPr>
            <a:picLocks noChangeAspect="1"/>
          </p:cNvPicPr>
          <p:nvPr/>
        </p:nvPicPr>
        <p:blipFill rotWithShape="1">
          <a:blip r:embed="rId3">
            <a:extLst>
              <a:ext uri="{28A0092B-C50C-407E-A947-70E740481C1C}">
                <a14:useLocalDpi xmlns:a14="http://schemas.microsoft.com/office/drawing/2010/main" val="0"/>
              </a:ext>
            </a:extLst>
          </a:blip>
          <a:srcRect r="31569"/>
          <a:stretch/>
        </p:blipFill>
        <p:spPr>
          <a:xfrm>
            <a:off x="7337131" y="3069985"/>
            <a:ext cx="4434323" cy="2560928"/>
          </a:xfrm>
          <a:prstGeom prst="rect">
            <a:avLst/>
          </a:prstGeom>
        </p:spPr>
      </p:pic>
      <p:pic>
        <p:nvPicPr>
          <p:cNvPr id="5" name="Imagen 4" descr="Interfaz de usuario gráfica, Sitio web&#10;&#10;Descripción generada automáticamente">
            <a:extLst>
              <a:ext uri="{FF2B5EF4-FFF2-40B4-BE49-F238E27FC236}">
                <a16:creationId xmlns:a16="http://schemas.microsoft.com/office/drawing/2014/main" id="{47450825-3B9C-46D5-A927-395B84DB8A8F}"/>
              </a:ext>
            </a:extLst>
          </p:cNvPr>
          <p:cNvPicPr>
            <a:picLocks noChangeAspect="1"/>
          </p:cNvPicPr>
          <p:nvPr/>
        </p:nvPicPr>
        <p:blipFill rotWithShape="1">
          <a:blip r:embed="rId4">
            <a:extLst>
              <a:ext uri="{28A0092B-C50C-407E-A947-70E740481C1C}">
                <a14:useLocalDpi xmlns:a14="http://schemas.microsoft.com/office/drawing/2010/main" val="0"/>
              </a:ext>
            </a:extLst>
          </a:blip>
          <a:srcRect l="71308" t="41859" r="2269" b="29652"/>
          <a:stretch/>
        </p:blipFill>
        <p:spPr>
          <a:xfrm>
            <a:off x="5441005" y="5304693"/>
            <a:ext cx="3221501" cy="1536284"/>
          </a:xfrm>
          <a:prstGeom prst="rect">
            <a:avLst/>
          </a:prstGeom>
        </p:spPr>
      </p:pic>
      <p:cxnSp>
        <p:nvCxnSpPr>
          <p:cNvPr id="9" name="Conector recto de flecha 8">
            <a:extLst>
              <a:ext uri="{FF2B5EF4-FFF2-40B4-BE49-F238E27FC236}">
                <a16:creationId xmlns:a16="http://schemas.microsoft.com/office/drawing/2014/main" id="{C65EE14E-3AD6-4D56-9FAC-1FE88D1C16B1}"/>
              </a:ext>
            </a:extLst>
          </p:cNvPr>
          <p:cNvCxnSpPr>
            <a:cxnSpLocks/>
          </p:cNvCxnSpPr>
          <p:nvPr/>
        </p:nvCxnSpPr>
        <p:spPr>
          <a:xfrm>
            <a:off x="5319833" y="5304693"/>
            <a:ext cx="242343" cy="50713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A0B249FF-5109-483C-9C4E-7FE1BE4936BA}"/>
              </a:ext>
            </a:extLst>
          </p:cNvPr>
          <p:cNvCxnSpPr>
            <a:cxnSpLocks/>
          </p:cNvCxnSpPr>
          <p:nvPr/>
        </p:nvCxnSpPr>
        <p:spPr>
          <a:xfrm flipV="1">
            <a:off x="6983500" y="4572000"/>
            <a:ext cx="500512" cy="85812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ángulo 17">
            <a:extLst>
              <a:ext uri="{FF2B5EF4-FFF2-40B4-BE49-F238E27FC236}">
                <a16:creationId xmlns:a16="http://schemas.microsoft.com/office/drawing/2014/main" id="{069253FA-9F97-4D3C-B9A5-1F0331CA7920}"/>
              </a:ext>
            </a:extLst>
          </p:cNvPr>
          <p:cNvSpPr/>
          <p:nvPr/>
        </p:nvSpPr>
        <p:spPr>
          <a:xfrm>
            <a:off x="7469944" y="4417255"/>
            <a:ext cx="1178494" cy="2954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059849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 Texto&#10;&#10;Descripción generada automáticamente">
            <a:extLst>
              <a:ext uri="{FF2B5EF4-FFF2-40B4-BE49-F238E27FC236}">
                <a16:creationId xmlns:a16="http://schemas.microsoft.com/office/drawing/2014/main" id="{B80ED313-C2AB-462E-85FC-2F32E58C1F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363" y="4192232"/>
            <a:ext cx="7920000" cy="1938127"/>
          </a:xfrm>
          <a:prstGeom prst="rect">
            <a:avLst/>
          </a:prstGeom>
        </p:spPr>
      </p:pic>
      <p:pic>
        <p:nvPicPr>
          <p:cNvPr id="5" name="Imagen 4" descr="Interfaz de usuario gráfica, Texto, Aplicación, Correo electrónico&#10;&#10;Descripción generada automáticamente">
            <a:extLst>
              <a:ext uri="{FF2B5EF4-FFF2-40B4-BE49-F238E27FC236}">
                <a16:creationId xmlns:a16="http://schemas.microsoft.com/office/drawing/2014/main" id="{3D12249C-8E1F-4A04-B84D-6A396FDCCC79}"/>
              </a:ext>
            </a:extLst>
          </p:cNvPr>
          <p:cNvPicPr>
            <a:picLocks noChangeAspect="1"/>
          </p:cNvPicPr>
          <p:nvPr/>
        </p:nvPicPr>
        <p:blipFill rotWithShape="1">
          <a:blip r:embed="rId3">
            <a:extLst>
              <a:ext uri="{28A0092B-C50C-407E-A947-70E740481C1C}">
                <a14:useLocalDpi xmlns:a14="http://schemas.microsoft.com/office/drawing/2010/main" val="0"/>
              </a:ext>
            </a:extLst>
          </a:blip>
          <a:srcRect b="70165"/>
          <a:stretch/>
        </p:blipFill>
        <p:spPr>
          <a:xfrm>
            <a:off x="3825163" y="1631234"/>
            <a:ext cx="7920000" cy="2069067"/>
          </a:xfrm>
          <a:prstGeom prst="rect">
            <a:avLst/>
          </a:prstGeom>
          <a:ln>
            <a:noFill/>
          </a:ln>
          <a:effectLst>
            <a:outerShdw blurRad="50800" dist="38100" dir="2700000" algn="tl" rotWithShape="0">
              <a:prstClr val="black">
                <a:alpha val="40000"/>
              </a:prstClr>
            </a:outerShdw>
          </a:effectLst>
        </p:spPr>
      </p:pic>
      <p:sp>
        <p:nvSpPr>
          <p:cNvPr id="6" name="CuadroTexto 5">
            <a:extLst>
              <a:ext uri="{FF2B5EF4-FFF2-40B4-BE49-F238E27FC236}">
                <a16:creationId xmlns:a16="http://schemas.microsoft.com/office/drawing/2014/main" id="{85D500C3-2907-4D0F-81AF-A036EE4DF525}"/>
              </a:ext>
            </a:extLst>
          </p:cNvPr>
          <p:cNvSpPr txBox="1"/>
          <p:nvPr/>
        </p:nvSpPr>
        <p:spPr>
          <a:xfrm>
            <a:off x="364363" y="1403883"/>
            <a:ext cx="2110229" cy="2523768"/>
          </a:xfrm>
          <a:prstGeom prst="rect">
            <a:avLst/>
          </a:prstGeom>
          <a:noFill/>
        </p:spPr>
        <p:txBody>
          <a:bodyPr wrap="square">
            <a:spAutoFit/>
          </a:bodyPr>
          <a:lstStyle/>
          <a:p>
            <a:pPr>
              <a:spcAft>
                <a:spcPts val="600"/>
              </a:spcAft>
            </a:pPr>
            <a:r>
              <a:rPr lang="es-ES" sz="1700" dirty="0">
                <a:solidFill>
                  <a:srgbClr val="000000"/>
                </a:solidFill>
                <a:latin typeface="robotolight"/>
              </a:rPr>
              <a:t>Una vez conectados a través de una IP habilitada (en UNDAV o </a:t>
            </a:r>
            <a:r>
              <a:rPr lang="es-ES" sz="1700" b="0" i="0" dirty="0">
                <a:solidFill>
                  <a:srgbClr val="373A3C"/>
                </a:solidFill>
                <a:effectLst/>
                <a:latin typeface="robotolight"/>
              </a:rPr>
              <a:t>vía proxy) aparecerá este aviso en el pie de la página:</a:t>
            </a:r>
            <a:endParaRPr lang="es-ES" sz="1700" b="0" i="0" dirty="0">
              <a:solidFill>
                <a:srgbClr val="373A3C"/>
              </a:solidFill>
              <a:effectLst/>
              <a:latin typeface="robotoregular"/>
            </a:endParaRPr>
          </a:p>
          <a:p>
            <a:pPr lvl="5"/>
            <a:endParaRPr lang="es-ES" sz="1700" b="0" i="0" dirty="0">
              <a:solidFill>
                <a:srgbClr val="373A3C"/>
              </a:solidFill>
              <a:effectLst/>
              <a:latin typeface="robotoregular"/>
            </a:endParaRPr>
          </a:p>
        </p:txBody>
      </p:sp>
      <p:sp>
        <p:nvSpPr>
          <p:cNvPr id="7" name="CuadroTexto 6">
            <a:extLst>
              <a:ext uri="{FF2B5EF4-FFF2-40B4-BE49-F238E27FC236}">
                <a16:creationId xmlns:a16="http://schemas.microsoft.com/office/drawing/2014/main" id="{A75B3179-34FB-430D-9B59-724299DE0B98}"/>
              </a:ext>
            </a:extLst>
          </p:cNvPr>
          <p:cNvSpPr txBox="1"/>
          <p:nvPr/>
        </p:nvSpPr>
        <p:spPr>
          <a:xfrm>
            <a:off x="8681865" y="3187024"/>
            <a:ext cx="2441975" cy="3123932"/>
          </a:xfrm>
          <a:prstGeom prst="rect">
            <a:avLst/>
          </a:prstGeom>
          <a:solidFill>
            <a:schemeClr val="bg1"/>
          </a:solidFill>
        </p:spPr>
        <p:txBody>
          <a:bodyPr wrap="square">
            <a:spAutoFit/>
          </a:bodyPr>
          <a:lstStyle/>
          <a:p>
            <a:pPr algn="r">
              <a:spcAft>
                <a:spcPts val="600"/>
              </a:spcAft>
            </a:pPr>
            <a:r>
              <a:rPr lang="es-ES" sz="1700" dirty="0">
                <a:solidFill>
                  <a:srgbClr val="000000"/>
                </a:solidFill>
                <a:latin typeface="robotolight"/>
              </a:rPr>
              <a:t>Para acceder plenamente a los servicios de la BE, también debemos registrarnos.</a:t>
            </a:r>
          </a:p>
          <a:p>
            <a:pPr algn="r">
              <a:spcAft>
                <a:spcPts val="600"/>
              </a:spcAft>
            </a:pPr>
            <a:r>
              <a:rPr lang="es-ES" sz="1700" dirty="0">
                <a:solidFill>
                  <a:srgbClr val="000000"/>
                </a:solidFill>
                <a:latin typeface="robotolight"/>
              </a:rPr>
              <a:t>Podemos hacerlo con el botón “Registrarse”, que se encuentra en el encabezado de la página.</a:t>
            </a:r>
            <a:endParaRPr lang="es-ES" sz="1700" b="0" i="0" dirty="0">
              <a:solidFill>
                <a:srgbClr val="373A3C"/>
              </a:solidFill>
              <a:effectLst/>
              <a:latin typeface="robotoregular"/>
            </a:endParaRPr>
          </a:p>
          <a:p>
            <a:pPr lvl="5"/>
            <a:endParaRPr lang="es-ES" sz="1700" b="0" i="0" dirty="0">
              <a:solidFill>
                <a:srgbClr val="373A3C"/>
              </a:solidFill>
              <a:effectLst/>
              <a:latin typeface="robotoregular"/>
            </a:endParaRPr>
          </a:p>
        </p:txBody>
      </p:sp>
      <p:cxnSp>
        <p:nvCxnSpPr>
          <p:cNvPr id="10" name="Conector recto de flecha 9">
            <a:extLst>
              <a:ext uri="{FF2B5EF4-FFF2-40B4-BE49-F238E27FC236}">
                <a16:creationId xmlns:a16="http://schemas.microsoft.com/office/drawing/2014/main" id="{6B7BD18F-84A9-4FF6-85EF-61CA095382E2}"/>
              </a:ext>
            </a:extLst>
          </p:cNvPr>
          <p:cNvCxnSpPr>
            <a:cxnSpLocks/>
          </p:cNvCxnSpPr>
          <p:nvPr/>
        </p:nvCxnSpPr>
        <p:spPr>
          <a:xfrm>
            <a:off x="1419477" y="3623148"/>
            <a:ext cx="0" cy="63942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337CD762-2C9B-4809-A186-56827D668F1B}"/>
              </a:ext>
            </a:extLst>
          </p:cNvPr>
          <p:cNvCxnSpPr>
            <a:cxnSpLocks/>
          </p:cNvCxnSpPr>
          <p:nvPr/>
        </p:nvCxnSpPr>
        <p:spPr>
          <a:xfrm flipV="1">
            <a:off x="11123840" y="1972995"/>
            <a:ext cx="209741" cy="29366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22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nterfaz de usuario gráfica, Texto, Aplicación&#10;&#10;Descripción generada automáticamente">
            <a:extLst>
              <a:ext uri="{FF2B5EF4-FFF2-40B4-BE49-F238E27FC236}">
                <a16:creationId xmlns:a16="http://schemas.microsoft.com/office/drawing/2014/main" id="{3A796B02-C716-4D06-B744-317DE0881E03}"/>
              </a:ext>
            </a:extLst>
          </p:cNvPr>
          <p:cNvPicPr>
            <a:picLocks noChangeAspect="1"/>
          </p:cNvPicPr>
          <p:nvPr/>
        </p:nvPicPr>
        <p:blipFill rotWithShape="1">
          <a:blip r:embed="rId2">
            <a:extLst>
              <a:ext uri="{28A0092B-C50C-407E-A947-70E740481C1C}">
                <a14:useLocalDpi xmlns:a14="http://schemas.microsoft.com/office/drawing/2010/main" val="0"/>
              </a:ext>
            </a:extLst>
          </a:blip>
          <a:srcRect l="5048" r="7184" b="3648"/>
          <a:stretch/>
        </p:blipFill>
        <p:spPr>
          <a:xfrm>
            <a:off x="5744307" y="1224582"/>
            <a:ext cx="5220000" cy="5512061"/>
          </a:xfrm>
          <a:prstGeom prst="rect">
            <a:avLst/>
          </a:prstGeom>
          <a:effectLst>
            <a:outerShdw blurRad="50800" dist="38100" dir="2700000" algn="tl" rotWithShape="0">
              <a:prstClr val="black">
                <a:alpha val="40000"/>
              </a:prstClr>
            </a:outerShdw>
          </a:effectLst>
        </p:spPr>
      </p:pic>
      <p:pic>
        <p:nvPicPr>
          <p:cNvPr id="5" name="Imagen 4" descr="Interfaz de usuario gráfica, Texto, Aplicación, Correo electrónico&#10;&#10;Descripción generada automáticamente">
            <a:extLst>
              <a:ext uri="{FF2B5EF4-FFF2-40B4-BE49-F238E27FC236}">
                <a16:creationId xmlns:a16="http://schemas.microsoft.com/office/drawing/2014/main" id="{49F4C1D6-E04B-4C96-8182-6AF7D753392C}"/>
              </a:ext>
            </a:extLst>
          </p:cNvPr>
          <p:cNvPicPr>
            <a:picLocks noChangeAspect="1"/>
          </p:cNvPicPr>
          <p:nvPr/>
        </p:nvPicPr>
        <p:blipFill rotWithShape="1">
          <a:blip r:embed="rId3">
            <a:extLst>
              <a:ext uri="{28A0092B-C50C-407E-A947-70E740481C1C}">
                <a14:useLocalDpi xmlns:a14="http://schemas.microsoft.com/office/drawing/2010/main" val="0"/>
              </a:ext>
            </a:extLst>
          </a:blip>
          <a:srcRect l="15249" t="35061" r="15922" b="1"/>
          <a:stretch/>
        </p:blipFill>
        <p:spPr>
          <a:xfrm>
            <a:off x="305009" y="1049721"/>
            <a:ext cx="5220000" cy="4312448"/>
          </a:xfrm>
          <a:prstGeom prst="rect">
            <a:avLst/>
          </a:prstGeom>
          <a:ln>
            <a:noFill/>
          </a:ln>
          <a:effectLst>
            <a:outerShdw blurRad="50800" dist="38100" dir="2700000" algn="tl" rotWithShape="0">
              <a:prstClr val="black">
                <a:alpha val="40000"/>
              </a:prstClr>
            </a:outerShdw>
          </a:effectLst>
        </p:spPr>
      </p:pic>
      <p:sp>
        <p:nvSpPr>
          <p:cNvPr id="10" name="CuadroTexto 9">
            <a:extLst>
              <a:ext uri="{FF2B5EF4-FFF2-40B4-BE49-F238E27FC236}">
                <a16:creationId xmlns:a16="http://schemas.microsoft.com/office/drawing/2014/main" id="{4997CDE7-14B6-4736-A681-FD3A08AA03BE}"/>
              </a:ext>
            </a:extLst>
          </p:cNvPr>
          <p:cNvSpPr txBox="1"/>
          <p:nvPr/>
        </p:nvSpPr>
        <p:spPr>
          <a:xfrm>
            <a:off x="2641840" y="382548"/>
            <a:ext cx="9428239" cy="353943"/>
          </a:xfrm>
          <a:prstGeom prst="rect">
            <a:avLst/>
          </a:prstGeom>
          <a:noFill/>
        </p:spPr>
        <p:txBody>
          <a:bodyPr wrap="square">
            <a:spAutoFit/>
          </a:bodyPr>
          <a:lstStyle/>
          <a:p>
            <a:pPr>
              <a:spcAft>
                <a:spcPts val="600"/>
              </a:spcAft>
            </a:pPr>
            <a:r>
              <a:rPr lang="es-ES" sz="1700" dirty="0">
                <a:solidFill>
                  <a:srgbClr val="000000"/>
                </a:solidFill>
                <a:latin typeface="robotolight"/>
              </a:rPr>
              <a:t>Con el botón “Registrarse” ingresarán a una pantalla con algunas explicaciones de interés …</a:t>
            </a:r>
            <a:endParaRPr lang="es-ES" sz="1700" b="0" i="0" dirty="0">
              <a:solidFill>
                <a:srgbClr val="373A3C"/>
              </a:solidFill>
              <a:effectLst/>
              <a:latin typeface="robotoregular"/>
            </a:endParaRPr>
          </a:p>
        </p:txBody>
      </p:sp>
      <p:pic>
        <p:nvPicPr>
          <p:cNvPr id="11" name="Imagen 10" descr="Interfaz de usuario gráfica, Texto, Aplicación, Correo electrónico&#10;&#10;Descripción generada automáticamente">
            <a:extLst>
              <a:ext uri="{FF2B5EF4-FFF2-40B4-BE49-F238E27FC236}">
                <a16:creationId xmlns:a16="http://schemas.microsoft.com/office/drawing/2014/main" id="{CEF0240C-53E7-4EF0-AEA3-8F91A10FA317}"/>
              </a:ext>
            </a:extLst>
          </p:cNvPr>
          <p:cNvPicPr>
            <a:picLocks noChangeAspect="1"/>
          </p:cNvPicPr>
          <p:nvPr/>
        </p:nvPicPr>
        <p:blipFill rotWithShape="1">
          <a:blip r:embed="rId3">
            <a:extLst>
              <a:ext uri="{28A0092B-C50C-407E-A947-70E740481C1C}">
                <a14:useLocalDpi xmlns:a14="http://schemas.microsoft.com/office/drawing/2010/main" val="0"/>
              </a:ext>
            </a:extLst>
          </a:blip>
          <a:srcRect l="80331" b="93691"/>
          <a:stretch/>
        </p:blipFill>
        <p:spPr>
          <a:xfrm>
            <a:off x="278468" y="224933"/>
            <a:ext cx="1908000" cy="535882"/>
          </a:xfrm>
          <a:prstGeom prst="rect">
            <a:avLst/>
          </a:prstGeom>
          <a:ln>
            <a:noFill/>
          </a:ln>
          <a:effectLst>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id="{7F515BAC-4141-44C2-984E-0F28D688C218}"/>
              </a:ext>
            </a:extLst>
          </p:cNvPr>
          <p:cNvSpPr txBox="1"/>
          <p:nvPr/>
        </p:nvSpPr>
        <p:spPr>
          <a:xfrm>
            <a:off x="151857" y="5834830"/>
            <a:ext cx="5817532" cy="877163"/>
          </a:xfrm>
          <a:prstGeom prst="rect">
            <a:avLst/>
          </a:prstGeom>
          <a:noFill/>
        </p:spPr>
        <p:txBody>
          <a:bodyPr wrap="square">
            <a:spAutoFit/>
          </a:bodyPr>
          <a:lstStyle/>
          <a:p>
            <a:pPr>
              <a:spcAft>
                <a:spcPts val="600"/>
              </a:spcAft>
            </a:pPr>
            <a:r>
              <a:rPr lang="es-ES" sz="1700" b="1" dirty="0">
                <a:solidFill>
                  <a:srgbClr val="FF0000"/>
                </a:solidFill>
                <a:latin typeface="robotolight"/>
              </a:rPr>
              <a:t>ACLARACIÓN</a:t>
            </a:r>
            <a:r>
              <a:rPr lang="es-ES" sz="1700" dirty="0">
                <a:solidFill>
                  <a:srgbClr val="000000"/>
                </a:solidFill>
                <a:latin typeface="robotolight"/>
              </a:rPr>
              <a:t>: las direcciones de correo electrónico institucionales, se gestionan a través del departamento en el que esté radicado el cargo (docente o no-docente).</a:t>
            </a:r>
            <a:endParaRPr lang="es-ES" sz="1700" b="0" i="0" dirty="0">
              <a:solidFill>
                <a:srgbClr val="373A3C"/>
              </a:solidFill>
              <a:effectLst/>
              <a:latin typeface="robotoregular"/>
            </a:endParaRPr>
          </a:p>
        </p:txBody>
      </p:sp>
      <p:sp>
        <p:nvSpPr>
          <p:cNvPr id="13" name="Rectángulo 12">
            <a:extLst>
              <a:ext uri="{FF2B5EF4-FFF2-40B4-BE49-F238E27FC236}">
                <a16:creationId xmlns:a16="http://schemas.microsoft.com/office/drawing/2014/main" id="{14A9B377-9681-41AE-841B-F12DA9B3116F}"/>
              </a:ext>
            </a:extLst>
          </p:cNvPr>
          <p:cNvSpPr/>
          <p:nvPr/>
        </p:nvSpPr>
        <p:spPr>
          <a:xfrm>
            <a:off x="993906" y="345163"/>
            <a:ext cx="933367" cy="3631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4" name="Conector recto de flecha 13">
            <a:extLst>
              <a:ext uri="{FF2B5EF4-FFF2-40B4-BE49-F238E27FC236}">
                <a16:creationId xmlns:a16="http://schemas.microsoft.com/office/drawing/2014/main" id="{A23A7563-63AB-4E78-9F61-5836C299E172}"/>
              </a:ext>
            </a:extLst>
          </p:cNvPr>
          <p:cNvCxnSpPr>
            <a:cxnSpLocks/>
            <a:endCxn id="10" idx="1"/>
          </p:cNvCxnSpPr>
          <p:nvPr/>
        </p:nvCxnSpPr>
        <p:spPr>
          <a:xfrm>
            <a:off x="2186468" y="559520"/>
            <a:ext cx="45537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009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nterfaz de usuario gráfica, Sitio web&#10;&#10;Descripción generada automáticamente">
            <a:extLst>
              <a:ext uri="{FF2B5EF4-FFF2-40B4-BE49-F238E27FC236}">
                <a16:creationId xmlns:a16="http://schemas.microsoft.com/office/drawing/2014/main" id="{73E59BCE-B9E9-49EF-ACCA-439430D936A4}"/>
              </a:ext>
            </a:extLst>
          </p:cNvPr>
          <p:cNvPicPr>
            <a:picLocks noChangeAspect="1"/>
          </p:cNvPicPr>
          <p:nvPr/>
        </p:nvPicPr>
        <p:blipFill rotWithShape="1">
          <a:blip r:embed="rId2">
            <a:extLst>
              <a:ext uri="{28A0092B-C50C-407E-A947-70E740481C1C}">
                <a14:useLocalDpi xmlns:a14="http://schemas.microsoft.com/office/drawing/2010/main" val="0"/>
              </a:ext>
            </a:extLst>
          </a:blip>
          <a:srcRect l="45188" t="1171" r="-1365" b="48383"/>
          <a:stretch/>
        </p:blipFill>
        <p:spPr>
          <a:xfrm>
            <a:off x="6990890" y="4226888"/>
            <a:ext cx="5055968" cy="2435509"/>
          </a:xfrm>
          <a:prstGeom prst="rect">
            <a:avLst/>
          </a:prstGeom>
        </p:spPr>
      </p:pic>
      <p:pic>
        <p:nvPicPr>
          <p:cNvPr id="3" name="Imagen 2" descr="Interfaz de usuario gráfica, Texto, Aplicación, Correo electrónico&#10;&#10;Descripción generada automáticamente">
            <a:extLst>
              <a:ext uri="{FF2B5EF4-FFF2-40B4-BE49-F238E27FC236}">
                <a16:creationId xmlns:a16="http://schemas.microsoft.com/office/drawing/2014/main" id="{01F23D74-FFDC-43F9-9FDC-06A9E86533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003176"/>
            <a:ext cx="4356000" cy="5715319"/>
          </a:xfrm>
          <a:prstGeom prst="rect">
            <a:avLst/>
          </a:prstGeom>
        </p:spPr>
      </p:pic>
      <p:sp>
        <p:nvSpPr>
          <p:cNvPr id="6" name="CuadroTexto 5">
            <a:extLst>
              <a:ext uri="{FF2B5EF4-FFF2-40B4-BE49-F238E27FC236}">
                <a16:creationId xmlns:a16="http://schemas.microsoft.com/office/drawing/2014/main" id="{D3E3515E-AB19-4BFF-953C-F7F5ABE4EC05}"/>
              </a:ext>
            </a:extLst>
          </p:cNvPr>
          <p:cNvSpPr txBox="1"/>
          <p:nvPr/>
        </p:nvSpPr>
        <p:spPr>
          <a:xfrm>
            <a:off x="265725" y="341230"/>
            <a:ext cx="5114819" cy="646331"/>
          </a:xfrm>
          <a:prstGeom prst="rect">
            <a:avLst/>
          </a:prstGeom>
          <a:noFill/>
        </p:spPr>
        <p:txBody>
          <a:bodyPr wrap="square">
            <a:spAutoFit/>
          </a:bodyPr>
          <a:lstStyle/>
          <a:p>
            <a:pPr>
              <a:spcAft>
                <a:spcPts val="600"/>
              </a:spcAft>
            </a:pPr>
            <a:r>
              <a:rPr lang="es-ES" sz="1800" dirty="0">
                <a:solidFill>
                  <a:srgbClr val="000000"/>
                </a:solidFill>
                <a:latin typeface="robotolight"/>
              </a:rPr>
              <a:t> </a:t>
            </a:r>
            <a:r>
              <a:rPr lang="es-ES" dirty="0">
                <a:solidFill>
                  <a:srgbClr val="000000"/>
                </a:solidFill>
                <a:latin typeface="robotolight"/>
              </a:rPr>
              <a:t>… </a:t>
            </a:r>
            <a:r>
              <a:rPr lang="es-ES" sz="1800" dirty="0">
                <a:solidFill>
                  <a:srgbClr val="000000"/>
                </a:solidFill>
                <a:latin typeface="robotolight"/>
              </a:rPr>
              <a:t>y luego a un formulario que permite crear una cuenta:</a:t>
            </a:r>
            <a:endParaRPr lang="es-ES" sz="1800" b="0" i="0" dirty="0">
              <a:solidFill>
                <a:srgbClr val="373A3C"/>
              </a:solidFill>
              <a:effectLst/>
              <a:latin typeface="robotoregular"/>
            </a:endParaRPr>
          </a:p>
        </p:txBody>
      </p:sp>
      <p:sp>
        <p:nvSpPr>
          <p:cNvPr id="7" name="CuadroTexto 6">
            <a:extLst>
              <a:ext uri="{FF2B5EF4-FFF2-40B4-BE49-F238E27FC236}">
                <a16:creationId xmlns:a16="http://schemas.microsoft.com/office/drawing/2014/main" id="{F769201B-B0E6-463C-8225-FFF063F6852C}"/>
              </a:ext>
            </a:extLst>
          </p:cNvPr>
          <p:cNvSpPr txBox="1"/>
          <p:nvPr/>
        </p:nvSpPr>
        <p:spPr>
          <a:xfrm>
            <a:off x="5452129" y="837735"/>
            <a:ext cx="6478617" cy="923330"/>
          </a:xfrm>
          <a:prstGeom prst="rect">
            <a:avLst/>
          </a:prstGeom>
          <a:noFill/>
        </p:spPr>
        <p:txBody>
          <a:bodyPr wrap="square">
            <a:spAutoFit/>
          </a:bodyPr>
          <a:lstStyle/>
          <a:p>
            <a:pPr>
              <a:spcAft>
                <a:spcPts val="600"/>
              </a:spcAft>
            </a:pPr>
            <a:r>
              <a:rPr lang="es-ES" sz="1800" dirty="0">
                <a:solidFill>
                  <a:srgbClr val="000000"/>
                </a:solidFill>
                <a:latin typeface="robotolight"/>
              </a:rPr>
              <a:t>Una vez creado y validada la nueva cuenta, regresamos a la página de inici</a:t>
            </a:r>
            <a:r>
              <a:rPr lang="es-ES" dirty="0">
                <a:solidFill>
                  <a:srgbClr val="000000"/>
                </a:solidFill>
                <a:latin typeface="robotolight"/>
              </a:rPr>
              <a:t>o </a:t>
            </a:r>
            <a:r>
              <a:rPr lang="es-ES" sz="1800" dirty="0">
                <a:solidFill>
                  <a:srgbClr val="000000"/>
                </a:solidFill>
                <a:latin typeface="robotolight"/>
              </a:rPr>
              <a:t>accedemos a la web mediante el botón “Ingresar”…</a:t>
            </a:r>
            <a:endParaRPr lang="es-ES" sz="1800" b="0" i="0" dirty="0">
              <a:solidFill>
                <a:srgbClr val="373A3C"/>
              </a:solidFill>
              <a:effectLst/>
              <a:latin typeface="robotoregular"/>
            </a:endParaRPr>
          </a:p>
        </p:txBody>
      </p:sp>
      <p:pic>
        <p:nvPicPr>
          <p:cNvPr id="8" name="Imagen 7" descr="Interfaz de usuario gráfica, Sitio web&#10;&#10;Descripción generada automáticamente">
            <a:extLst>
              <a:ext uri="{FF2B5EF4-FFF2-40B4-BE49-F238E27FC236}">
                <a16:creationId xmlns:a16="http://schemas.microsoft.com/office/drawing/2014/main" id="{4882AC95-9D44-46A9-8133-BA4C481E674D}"/>
              </a:ext>
            </a:extLst>
          </p:cNvPr>
          <p:cNvPicPr>
            <a:picLocks noChangeAspect="1"/>
          </p:cNvPicPr>
          <p:nvPr/>
        </p:nvPicPr>
        <p:blipFill rotWithShape="1">
          <a:blip r:embed="rId4">
            <a:extLst>
              <a:ext uri="{28A0092B-C50C-407E-A947-70E740481C1C}">
                <a14:useLocalDpi xmlns:a14="http://schemas.microsoft.com/office/drawing/2010/main" val="0"/>
              </a:ext>
            </a:extLst>
          </a:blip>
          <a:srcRect l="38307" t="10521" r="5476" b="66586"/>
          <a:stretch/>
        </p:blipFill>
        <p:spPr>
          <a:xfrm>
            <a:off x="5090805" y="1780049"/>
            <a:ext cx="6854009" cy="1493520"/>
          </a:xfrm>
          <a:prstGeom prst="rect">
            <a:avLst/>
          </a:prstGeom>
        </p:spPr>
      </p:pic>
      <p:sp>
        <p:nvSpPr>
          <p:cNvPr id="9" name="CuadroTexto 8">
            <a:extLst>
              <a:ext uri="{FF2B5EF4-FFF2-40B4-BE49-F238E27FC236}">
                <a16:creationId xmlns:a16="http://schemas.microsoft.com/office/drawing/2014/main" id="{ED4005B4-D1F1-4425-AC42-F36A756AE7EA}"/>
              </a:ext>
            </a:extLst>
          </p:cNvPr>
          <p:cNvSpPr txBox="1"/>
          <p:nvPr/>
        </p:nvSpPr>
        <p:spPr>
          <a:xfrm>
            <a:off x="5641145" y="3474977"/>
            <a:ext cx="6218016" cy="646331"/>
          </a:xfrm>
          <a:prstGeom prst="rect">
            <a:avLst/>
          </a:prstGeom>
          <a:noFill/>
        </p:spPr>
        <p:txBody>
          <a:bodyPr wrap="square">
            <a:spAutoFit/>
          </a:bodyPr>
          <a:lstStyle/>
          <a:p>
            <a:pPr>
              <a:spcAft>
                <a:spcPts val="600"/>
              </a:spcAft>
            </a:pPr>
            <a:r>
              <a:rPr lang="es-ES" b="0" i="0" dirty="0">
                <a:solidFill>
                  <a:srgbClr val="000000"/>
                </a:solidFill>
                <a:effectLst/>
                <a:latin typeface="robotolight"/>
              </a:rPr>
              <a:t>…que nos pedirá los datos de la nueva cuenta y luego nos mostrará un mensaje de bienvenida</a:t>
            </a:r>
            <a:r>
              <a:rPr lang="es-ES" dirty="0">
                <a:solidFill>
                  <a:srgbClr val="000000"/>
                </a:solidFill>
                <a:latin typeface="robotolight"/>
              </a:rPr>
              <a:t>:</a:t>
            </a:r>
            <a:endParaRPr lang="es-ES" sz="1800" b="0" i="0" dirty="0">
              <a:solidFill>
                <a:srgbClr val="373A3C"/>
              </a:solidFill>
              <a:effectLst/>
              <a:latin typeface="robotoregular"/>
            </a:endParaRPr>
          </a:p>
        </p:txBody>
      </p:sp>
      <p:sp>
        <p:nvSpPr>
          <p:cNvPr id="10" name="Rectángulo 9">
            <a:extLst>
              <a:ext uri="{FF2B5EF4-FFF2-40B4-BE49-F238E27FC236}">
                <a16:creationId xmlns:a16="http://schemas.microsoft.com/office/drawing/2014/main" id="{D3F84A53-6654-4B64-AB5C-EF4E156D7D1C}"/>
              </a:ext>
            </a:extLst>
          </p:cNvPr>
          <p:cNvSpPr/>
          <p:nvPr/>
        </p:nvSpPr>
        <p:spPr>
          <a:xfrm>
            <a:off x="10044332" y="2004677"/>
            <a:ext cx="716162" cy="2883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ctángulo 10">
            <a:extLst>
              <a:ext uri="{FF2B5EF4-FFF2-40B4-BE49-F238E27FC236}">
                <a16:creationId xmlns:a16="http://schemas.microsoft.com/office/drawing/2014/main" id="{EFFA92B0-407F-45E2-BEED-7CD450D88FF2}"/>
              </a:ext>
            </a:extLst>
          </p:cNvPr>
          <p:cNvSpPr/>
          <p:nvPr/>
        </p:nvSpPr>
        <p:spPr>
          <a:xfrm>
            <a:off x="10444617" y="4280512"/>
            <a:ext cx="1178494" cy="2954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29994540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815</TotalTime>
  <Words>1269</Words>
  <Application>Microsoft Office PowerPoint</Application>
  <PresentationFormat>Panorámica</PresentationFormat>
  <Paragraphs>70</Paragraphs>
  <Slides>26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Arial</vt:lpstr>
      <vt:lpstr>Calibri</vt:lpstr>
      <vt:lpstr>Calibri Light</vt:lpstr>
      <vt:lpstr>robotolight</vt:lpstr>
      <vt:lpstr>robotoregular</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julieta bartoletti</dc:creator>
  <cp:lastModifiedBy>julieta bartoletti</cp:lastModifiedBy>
  <cp:revision>28</cp:revision>
  <dcterms:created xsi:type="dcterms:W3CDTF">2021-10-28T12:18:11Z</dcterms:created>
  <dcterms:modified xsi:type="dcterms:W3CDTF">2021-10-29T01:53:21Z</dcterms:modified>
</cp:coreProperties>
</file>